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Black Mango Bold" panose="020B0604020202020204" charset="0"/>
      <p:regular r:id="rId15"/>
    </p:embeddedFont>
    <p:embeddedFont>
      <p:font typeface="Calibri" panose="020F0502020204030204" pitchFamily="34" charset="0"/>
      <p:regular r:id="rId16"/>
      <p:bold r:id="rId17"/>
      <p:italic r:id="rId18"/>
      <p:boldItalic r:id="rId19"/>
    </p:embeddedFont>
    <p:embeddedFont>
      <p:font typeface="Gveret Levin" panose="020B0604020202020204" charset="-79"/>
      <p:regular r:id="rId20"/>
    </p:embeddedFont>
    <p:embeddedFont>
      <p:font typeface="KtavYadCLM Bold" panose="020B0604020202020204" charset="-79"/>
      <p:regular r:id="rId21"/>
    </p:embeddedFont>
    <p:embeddedFont>
      <p:font typeface="Open Sans" panose="020B0606030504020204" pitchFamily="34" charset="0"/>
      <p:regular r:id="rId22"/>
    </p:embeddedFont>
    <p:embeddedFont>
      <p:font typeface="Petel" panose="020B0604020202020204" charset="-79"/>
      <p:regular r:id="rId23"/>
    </p:embeddedFont>
    <p:embeddedFont>
      <p:font typeface="Petel Bold" panose="020B0604020202020204" charset="-79"/>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2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1" d="100"/>
          <a:sy n="61" d="100"/>
        </p:scale>
        <p:origin x="322"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heme" Target="theme/theme1.xml"/></Relationships>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jpeg>
</file>

<file path=ppt/media/image19.jpeg>
</file>

<file path=ppt/media/image2.png>
</file>

<file path=ppt/media/image20.png>
</file>

<file path=ppt/media/image21.png>
</file>

<file path=ppt/media/image22.jpeg>
</file>

<file path=ppt/media/image23.jpeg>
</file>

<file path=ppt/media/image24.pn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27.sv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3.svg"/><Relationship Id="rId7"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jpeg"/><Relationship Id="rId5" Type="http://schemas.openxmlformats.org/officeDocument/2006/relationships/image" Target="../media/image33.svg"/><Relationship Id="rId10" Type="http://schemas.openxmlformats.org/officeDocument/2006/relationships/image" Target="../media/image7.svg"/><Relationship Id="rId4" Type="http://schemas.openxmlformats.org/officeDocument/2006/relationships/image" Target="../media/image32.png"/><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svg"/></Relationships>
</file>

<file path=ppt/slides/_rels/slide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p:nvPr/>
        </p:nvGrpSpPr>
        <p:grpSpPr>
          <a:xfrm>
            <a:off x="-104710" y="4634226"/>
            <a:ext cx="18439658" cy="1458390"/>
            <a:chOff x="0" y="0"/>
            <a:chExt cx="4856536" cy="384103"/>
          </a:xfrm>
        </p:grpSpPr>
        <p:sp>
          <p:nvSpPr>
            <p:cNvPr id="4" name="Freeform 4"/>
            <p:cNvSpPr/>
            <p:nvPr/>
          </p:nvSpPr>
          <p:spPr>
            <a:xfrm>
              <a:off x="0" y="0"/>
              <a:ext cx="4856535" cy="384103"/>
            </a:xfrm>
            <a:custGeom>
              <a:avLst/>
              <a:gdLst/>
              <a:ahLst/>
              <a:cxnLst/>
              <a:rect l="l" t="t" r="r" b="b"/>
              <a:pathLst>
                <a:path w="4856535" h="384103">
                  <a:moveTo>
                    <a:pt x="0" y="0"/>
                  </a:moveTo>
                  <a:lnTo>
                    <a:pt x="4856535" y="0"/>
                  </a:lnTo>
                  <a:lnTo>
                    <a:pt x="4856535" y="384103"/>
                  </a:lnTo>
                  <a:lnTo>
                    <a:pt x="0" y="384103"/>
                  </a:lnTo>
                  <a:close/>
                </a:path>
              </a:pathLst>
            </a:custGeom>
            <a:solidFill>
              <a:srgbClr val="663D2D"/>
            </a:solidFill>
          </p:spPr>
        </p:sp>
        <p:sp>
          <p:nvSpPr>
            <p:cNvPr id="5" name="TextBox 5"/>
            <p:cNvSpPr txBox="1"/>
            <p:nvPr/>
          </p:nvSpPr>
          <p:spPr>
            <a:xfrm>
              <a:off x="0" y="-38100"/>
              <a:ext cx="4856536" cy="422203"/>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4719405" y="3435089"/>
            <a:ext cx="8815682" cy="5003886"/>
            <a:chOff x="0" y="0"/>
            <a:chExt cx="2321826" cy="1317896"/>
          </a:xfrm>
        </p:grpSpPr>
        <p:sp>
          <p:nvSpPr>
            <p:cNvPr id="7" name="Freeform 7"/>
            <p:cNvSpPr/>
            <p:nvPr/>
          </p:nvSpPr>
          <p:spPr>
            <a:xfrm>
              <a:off x="0" y="0"/>
              <a:ext cx="2321826" cy="1317896"/>
            </a:xfrm>
            <a:custGeom>
              <a:avLst/>
              <a:gdLst/>
              <a:ahLst/>
              <a:cxnLst/>
              <a:rect l="l" t="t" r="r" b="b"/>
              <a:pathLst>
                <a:path w="2321826" h="1317896">
                  <a:moveTo>
                    <a:pt x="0" y="0"/>
                  </a:moveTo>
                  <a:lnTo>
                    <a:pt x="2321826" y="0"/>
                  </a:lnTo>
                  <a:lnTo>
                    <a:pt x="2321826" y="1317896"/>
                  </a:lnTo>
                  <a:lnTo>
                    <a:pt x="0" y="1317896"/>
                  </a:lnTo>
                  <a:close/>
                </a:path>
              </a:pathLst>
            </a:custGeom>
            <a:solidFill>
              <a:srgbClr val="FFE5DB"/>
            </a:solidFill>
            <a:ln w="142875" cap="sq">
              <a:solidFill>
                <a:srgbClr val="663D2D"/>
              </a:solidFill>
              <a:prstDash val="solid"/>
              <a:miter/>
            </a:ln>
          </p:spPr>
        </p:sp>
        <p:sp>
          <p:nvSpPr>
            <p:cNvPr id="8" name="TextBox 8"/>
            <p:cNvSpPr txBox="1"/>
            <p:nvPr/>
          </p:nvSpPr>
          <p:spPr>
            <a:xfrm>
              <a:off x="0" y="-38100"/>
              <a:ext cx="2321826" cy="1355996"/>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256845" y="5009980"/>
            <a:ext cx="673854" cy="665431"/>
          </a:xfrm>
          <a:custGeom>
            <a:avLst/>
            <a:gdLst/>
            <a:ahLst/>
            <a:cxnLst/>
            <a:rect l="l" t="t" r="r" b="b"/>
            <a:pathLst>
              <a:path w="673854" h="665431">
                <a:moveTo>
                  <a:pt x="0" y="0"/>
                </a:moveTo>
                <a:lnTo>
                  <a:pt x="673855" y="0"/>
                </a:lnTo>
                <a:lnTo>
                  <a:pt x="673855" y="665431"/>
                </a:lnTo>
                <a:lnTo>
                  <a:pt x="0" y="6654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Freeform 10"/>
          <p:cNvSpPr/>
          <p:nvPr/>
        </p:nvSpPr>
        <p:spPr>
          <a:xfrm>
            <a:off x="996583" y="4958834"/>
            <a:ext cx="903086" cy="758028"/>
          </a:xfrm>
          <a:custGeom>
            <a:avLst/>
            <a:gdLst/>
            <a:ahLst/>
            <a:cxnLst/>
            <a:rect l="l" t="t" r="r" b="b"/>
            <a:pathLst>
              <a:path w="903086" h="758028">
                <a:moveTo>
                  <a:pt x="0" y="0"/>
                </a:moveTo>
                <a:lnTo>
                  <a:pt x="903087" y="0"/>
                </a:lnTo>
                <a:lnTo>
                  <a:pt x="903087" y="758028"/>
                </a:lnTo>
                <a:lnTo>
                  <a:pt x="0" y="7580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Freeform 11"/>
          <p:cNvSpPr/>
          <p:nvPr/>
        </p:nvSpPr>
        <p:spPr>
          <a:xfrm>
            <a:off x="1967000" y="5009980"/>
            <a:ext cx="673854" cy="665431"/>
          </a:xfrm>
          <a:custGeom>
            <a:avLst/>
            <a:gdLst/>
            <a:ahLst/>
            <a:cxnLst/>
            <a:rect l="l" t="t" r="r" b="b"/>
            <a:pathLst>
              <a:path w="673854" h="665431">
                <a:moveTo>
                  <a:pt x="0" y="0"/>
                </a:moveTo>
                <a:lnTo>
                  <a:pt x="673854" y="0"/>
                </a:lnTo>
                <a:lnTo>
                  <a:pt x="673854" y="665431"/>
                </a:lnTo>
                <a:lnTo>
                  <a:pt x="0" y="6654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Freeform 12"/>
          <p:cNvSpPr/>
          <p:nvPr/>
        </p:nvSpPr>
        <p:spPr>
          <a:xfrm>
            <a:off x="5453418" y="374970"/>
            <a:ext cx="6871165" cy="2705521"/>
          </a:xfrm>
          <a:custGeom>
            <a:avLst/>
            <a:gdLst/>
            <a:ahLst/>
            <a:cxnLst/>
            <a:rect l="l" t="t" r="r" b="b"/>
            <a:pathLst>
              <a:path w="6871165" h="2705521">
                <a:moveTo>
                  <a:pt x="0" y="0"/>
                </a:moveTo>
                <a:lnTo>
                  <a:pt x="6871165" y="0"/>
                </a:lnTo>
                <a:lnTo>
                  <a:pt x="6871165" y="2705522"/>
                </a:lnTo>
                <a:lnTo>
                  <a:pt x="0" y="270552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3" name="Freeform 13"/>
          <p:cNvSpPr/>
          <p:nvPr/>
        </p:nvSpPr>
        <p:spPr>
          <a:xfrm>
            <a:off x="2719634" y="4917383"/>
            <a:ext cx="903086" cy="758028"/>
          </a:xfrm>
          <a:custGeom>
            <a:avLst/>
            <a:gdLst/>
            <a:ahLst/>
            <a:cxnLst/>
            <a:rect l="l" t="t" r="r" b="b"/>
            <a:pathLst>
              <a:path w="903086" h="758028">
                <a:moveTo>
                  <a:pt x="0" y="0"/>
                </a:moveTo>
                <a:lnTo>
                  <a:pt x="903086" y="0"/>
                </a:lnTo>
                <a:lnTo>
                  <a:pt x="903086" y="758028"/>
                </a:lnTo>
                <a:lnTo>
                  <a:pt x="0" y="7580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4" name="Freeform 14"/>
          <p:cNvSpPr/>
          <p:nvPr/>
        </p:nvSpPr>
        <p:spPr>
          <a:xfrm>
            <a:off x="3702708" y="4963681"/>
            <a:ext cx="673854" cy="665431"/>
          </a:xfrm>
          <a:custGeom>
            <a:avLst/>
            <a:gdLst/>
            <a:ahLst/>
            <a:cxnLst/>
            <a:rect l="l" t="t" r="r" b="b"/>
            <a:pathLst>
              <a:path w="673854" h="665431">
                <a:moveTo>
                  <a:pt x="0" y="0"/>
                </a:moveTo>
                <a:lnTo>
                  <a:pt x="673854" y="0"/>
                </a:lnTo>
                <a:lnTo>
                  <a:pt x="673854" y="665431"/>
                </a:lnTo>
                <a:lnTo>
                  <a:pt x="0" y="6654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5" name="Freeform 15"/>
          <p:cNvSpPr/>
          <p:nvPr/>
        </p:nvSpPr>
        <p:spPr>
          <a:xfrm>
            <a:off x="13936172" y="5030705"/>
            <a:ext cx="673854" cy="665431"/>
          </a:xfrm>
          <a:custGeom>
            <a:avLst/>
            <a:gdLst/>
            <a:ahLst/>
            <a:cxnLst/>
            <a:rect l="l" t="t" r="r" b="b"/>
            <a:pathLst>
              <a:path w="673854" h="665431">
                <a:moveTo>
                  <a:pt x="0" y="0"/>
                </a:moveTo>
                <a:lnTo>
                  <a:pt x="673855" y="0"/>
                </a:lnTo>
                <a:lnTo>
                  <a:pt x="673855" y="665431"/>
                </a:lnTo>
                <a:lnTo>
                  <a:pt x="0" y="6654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6" name="Freeform 16"/>
          <p:cNvSpPr/>
          <p:nvPr/>
        </p:nvSpPr>
        <p:spPr>
          <a:xfrm>
            <a:off x="14675910" y="4979559"/>
            <a:ext cx="903086" cy="758028"/>
          </a:xfrm>
          <a:custGeom>
            <a:avLst/>
            <a:gdLst/>
            <a:ahLst/>
            <a:cxnLst/>
            <a:rect l="l" t="t" r="r" b="b"/>
            <a:pathLst>
              <a:path w="903086" h="758028">
                <a:moveTo>
                  <a:pt x="0" y="0"/>
                </a:moveTo>
                <a:lnTo>
                  <a:pt x="903087" y="0"/>
                </a:lnTo>
                <a:lnTo>
                  <a:pt x="903087" y="758028"/>
                </a:lnTo>
                <a:lnTo>
                  <a:pt x="0" y="7580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7" name="Freeform 17"/>
          <p:cNvSpPr/>
          <p:nvPr/>
        </p:nvSpPr>
        <p:spPr>
          <a:xfrm>
            <a:off x="15646327" y="5030705"/>
            <a:ext cx="673854" cy="665431"/>
          </a:xfrm>
          <a:custGeom>
            <a:avLst/>
            <a:gdLst/>
            <a:ahLst/>
            <a:cxnLst/>
            <a:rect l="l" t="t" r="r" b="b"/>
            <a:pathLst>
              <a:path w="673854" h="665431">
                <a:moveTo>
                  <a:pt x="0" y="0"/>
                </a:moveTo>
                <a:lnTo>
                  <a:pt x="673854" y="0"/>
                </a:lnTo>
                <a:lnTo>
                  <a:pt x="673854" y="665431"/>
                </a:lnTo>
                <a:lnTo>
                  <a:pt x="0" y="6654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8" name="Freeform 18"/>
          <p:cNvSpPr/>
          <p:nvPr/>
        </p:nvSpPr>
        <p:spPr>
          <a:xfrm>
            <a:off x="16398961" y="4938108"/>
            <a:ext cx="903086" cy="758028"/>
          </a:xfrm>
          <a:custGeom>
            <a:avLst/>
            <a:gdLst/>
            <a:ahLst/>
            <a:cxnLst/>
            <a:rect l="l" t="t" r="r" b="b"/>
            <a:pathLst>
              <a:path w="903086" h="758028">
                <a:moveTo>
                  <a:pt x="0" y="0"/>
                </a:moveTo>
                <a:lnTo>
                  <a:pt x="903086" y="0"/>
                </a:lnTo>
                <a:lnTo>
                  <a:pt x="903086" y="758028"/>
                </a:lnTo>
                <a:lnTo>
                  <a:pt x="0" y="7580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9" name="Freeform 19"/>
          <p:cNvSpPr/>
          <p:nvPr/>
        </p:nvSpPr>
        <p:spPr>
          <a:xfrm>
            <a:off x="17382035" y="4984407"/>
            <a:ext cx="673854" cy="665431"/>
          </a:xfrm>
          <a:custGeom>
            <a:avLst/>
            <a:gdLst/>
            <a:ahLst/>
            <a:cxnLst/>
            <a:rect l="l" t="t" r="r" b="b"/>
            <a:pathLst>
              <a:path w="673854" h="665431">
                <a:moveTo>
                  <a:pt x="0" y="0"/>
                </a:moveTo>
                <a:lnTo>
                  <a:pt x="673854" y="0"/>
                </a:lnTo>
                <a:lnTo>
                  <a:pt x="673854" y="665431"/>
                </a:lnTo>
                <a:lnTo>
                  <a:pt x="0" y="6654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0" name="Group 20"/>
          <p:cNvGrpSpPr/>
          <p:nvPr/>
        </p:nvGrpSpPr>
        <p:grpSpPr>
          <a:xfrm>
            <a:off x="0" y="9546954"/>
            <a:ext cx="18288000" cy="740046"/>
            <a:chOff x="0" y="0"/>
            <a:chExt cx="4816593" cy="194909"/>
          </a:xfrm>
        </p:grpSpPr>
        <p:sp>
          <p:nvSpPr>
            <p:cNvPr id="21" name="Freeform 21"/>
            <p:cNvSpPr/>
            <p:nvPr/>
          </p:nvSpPr>
          <p:spPr>
            <a:xfrm>
              <a:off x="0" y="0"/>
              <a:ext cx="4816592" cy="194909"/>
            </a:xfrm>
            <a:custGeom>
              <a:avLst/>
              <a:gdLst/>
              <a:ahLst/>
              <a:cxnLst/>
              <a:rect l="l" t="t" r="r" b="b"/>
              <a:pathLst>
                <a:path w="4816592" h="194909">
                  <a:moveTo>
                    <a:pt x="0" y="0"/>
                  </a:moveTo>
                  <a:lnTo>
                    <a:pt x="4816592" y="0"/>
                  </a:lnTo>
                  <a:lnTo>
                    <a:pt x="4816592" y="194909"/>
                  </a:lnTo>
                  <a:lnTo>
                    <a:pt x="0" y="194909"/>
                  </a:lnTo>
                  <a:close/>
                </a:path>
              </a:pathLst>
            </a:custGeom>
            <a:solidFill>
              <a:srgbClr val="663D2D"/>
            </a:solidFill>
          </p:spPr>
        </p:sp>
        <p:sp>
          <p:nvSpPr>
            <p:cNvPr id="22" name="TextBox 22"/>
            <p:cNvSpPr txBox="1"/>
            <p:nvPr/>
          </p:nvSpPr>
          <p:spPr>
            <a:xfrm>
              <a:off x="0" y="-38100"/>
              <a:ext cx="4816593" cy="233009"/>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4969941" y="3760666"/>
            <a:ext cx="8290355" cy="2380898"/>
          </a:xfrm>
          <a:prstGeom prst="rect">
            <a:avLst/>
          </a:prstGeom>
        </p:spPr>
        <p:txBody>
          <a:bodyPr lIns="0" tIns="0" rIns="0" bIns="0" rtlCol="0" anchor="t">
            <a:spAutoFit/>
          </a:bodyPr>
          <a:lstStyle/>
          <a:p>
            <a:pPr algn="ctr">
              <a:lnSpc>
                <a:spcPts val="9410"/>
              </a:lnSpc>
            </a:pPr>
            <a:r>
              <a:rPr lang="en-US" sz="7777" b="1" spc="754">
                <a:solidFill>
                  <a:srgbClr val="663D2D"/>
                </a:solidFill>
                <a:latin typeface="Black Mango Bold"/>
                <a:ea typeface="Black Mango Bold"/>
                <a:cs typeface="Black Mango Bold"/>
                <a:sym typeface="Black Mango Bold"/>
              </a:rPr>
              <a:t>HOTEL </a:t>
            </a:r>
          </a:p>
          <a:p>
            <a:pPr algn="ctr">
              <a:lnSpc>
                <a:spcPts val="9410"/>
              </a:lnSpc>
            </a:pPr>
            <a:r>
              <a:rPr lang="en-US" sz="7777" b="1" spc="754">
                <a:solidFill>
                  <a:srgbClr val="663D2D"/>
                </a:solidFill>
                <a:latin typeface="Black Mango Bold"/>
                <a:ea typeface="Black Mango Bold"/>
                <a:cs typeface="Black Mango Bold"/>
                <a:sym typeface="Black Mango Bold"/>
              </a:rPr>
              <a:t>SIMULATION</a:t>
            </a:r>
          </a:p>
        </p:txBody>
      </p:sp>
      <p:sp>
        <p:nvSpPr>
          <p:cNvPr id="24" name="TextBox 24"/>
          <p:cNvSpPr txBox="1"/>
          <p:nvPr/>
        </p:nvSpPr>
        <p:spPr>
          <a:xfrm>
            <a:off x="5746332" y="6266447"/>
            <a:ext cx="6737573" cy="521876"/>
          </a:xfrm>
          <a:prstGeom prst="rect">
            <a:avLst/>
          </a:prstGeom>
        </p:spPr>
        <p:txBody>
          <a:bodyPr lIns="0" tIns="0" rIns="0" bIns="0" rtlCol="0" anchor="t">
            <a:spAutoFit/>
          </a:bodyPr>
          <a:lstStyle/>
          <a:p>
            <a:pPr algn="ctr">
              <a:lnSpc>
                <a:spcPts val="4331"/>
              </a:lnSpc>
            </a:pPr>
            <a:r>
              <a:rPr lang="en-US" sz="3094" spc="464">
                <a:solidFill>
                  <a:srgbClr val="663D2D"/>
                </a:solidFill>
                <a:latin typeface="Open Sans"/>
                <a:ea typeface="Open Sans"/>
                <a:cs typeface="Open Sans"/>
                <a:sym typeface="Open Sans"/>
              </a:rPr>
              <a:t>GROUP 5</a:t>
            </a:r>
          </a:p>
        </p:txBody>
      </p:sp>
      <p:sp>
        <p:nvSpPr>
          <p:cNvPr id="25" name="TextBox 25"/>
          <p:cNvSpPr txBox="1"/>
          <p:nvPr/>
        </p:nvSpPr>
        <p:spPr>
          <a:xfrm>
            <a:off x="5174479" y="6988348"/>
            <a:ext cx="1876075" cy="1225550"/>
          </a:xfrm>
          <a:prstGeom prst="rect">
            <a:avLst/>
          </a:prstGeom>
        </p:spPr>
        <p:txBody>
          <a:bodyPr lIns="0" tIns="0" rIns="0" bIns="0" rtlCol="0" anchor="t">
            <a:spAutoFit/>
          </a:bodyPr>
          <a:lstStyle/>
          <a:p>
            <a:pPr algn="ctr" rtl="1">
              <a:lnSpc>
                <a:spcPts val="4900"/>
              </a:lnSpc>
            </a:pPr>
            <a:r>
              <a:rPr lang="he-IL" sz="3500" spc="525">
                <a:solidFill>
                  <a:srgbClr val="663D2D"/>
                </a:solidFill>
                <a:latin typeface="Petel"/>
                <a:ea typeface="Petel"/>
                <a:cs typeface="Petel"/>
                <a:sym typeface="Petel"/>
                <a:rtl/>
              </a:rPr>
              <a:t>גיל קציר  </a:t>
            </a:r>
          </a:p>
          <a:p>
            <a:pPr algn="ctr">
              <a:lnSpc>
                <a:spcPts val="4900"/>
              </a:lnSpc>
            </a:pPr>
            <a:r>
              <a:rPr lang="en-US" sz="3500" spc="525">
                <a:solidFill>
                  <a:srgbClr val="663D2D"/>
                </a:solidFill>
                <a:latin typeface="Petel"/>
                <a:ea typeface="Petel"/>
                <a:cs typeface="Petel"/>
                <a:sym typeface="Petel"/>
              </a:rPr>
              <a:t>315407114</a:t>
            </a:r>
          </a:p>
        </p:txBody>
      </p:sp>
      <p:sp>
        <p:nvSpPr>
          <p:cNvPr id="26" name="TextBox 26"/>
          <p:cNvSpPr txBox="1"/>
          <p:nvPr/>
        </p:nvSpPr>
        <p:spPr>
          <a:xfrm>
            <a:off x="7890748" y="6988348"/>
            <a:ext cx="2320355" cy="1225550"/>
          </a:xfrm>
          <a:prstGeom prst="rect">
            <a:avLst/>
          </a:prstGeom>
        </p:spPr>
        <p:txBody>
          <a:bodyPr lIns="0" tIns="0" rIns="0" bIns="0" rtlCol="0" anchor="t">
            <a:spAutoFit/>
          </a:bodyPr>
          <a:lstStyle/>
          <a:p>
            <a:pPr algn="ctr" rtl="1">
              <a:lnSpc>
                <a:spcPts val="4900"/>
              </a:lnSpc>
            </a:pPr>
            <a:r>
              <a:rPr lang="he-IL" sz="3500" spc="525">
                <a:solidFill>
                  <a:srgbClr val="663D2D"/>
                </a:solidFill>
                <a:latin typeface="Petel"/>
                <a:ea typeface="Petel"/>
                <a:cs typeface="Petel"/>
                <a:sym typeface="Petel"/>
                <a:rtl/>
              </a:rPr>
              <a:t>עופרי קינן</a:t>
            </a:r>
          </a:p>
          <a:p>
            <a:pPr algn="ctr">
              <a:lnSpc>
                <a:spcPts val="4900"/>
              </a:lnSpc>
            </a:pPr>
            <a:r>
              <a:rPr lang="en-US" sz="3500" spc="525">
                <a:solidFill>
                  <a:srgbClr val="663D2D"/>
                </a:solidFill>
                <a:latin typeface="Petel"/>
                <a:ea typeface="Petel"/>
                <a:cs typeface="Petel"/>
                <a:sym typeface="Petel"/>
              </a:rPr>
              <a:t>208080879</a:t>
            </a:r>
          </a:p>
        </p:txBody>
      </p:sp>
      <p:sp>
        <p:nvSpPr>
          <p:cNvPr id="27" name="TextBox 27"/>
          <p:cNvSpPr txBox="1"/>
          <p:nvPr/>
        </p:nvSpPr>
        <p:spPr>
          <a:xfrm>
            <a:off x="10650882" y="6988348"/>
            <a:ext cx="2609415" cy="1225550"/>
          </a:xfrm>
          <a:prstGeom prst="rect">
            <a:avLst/>
          </a:prstGeom>
        </p:spPr>
        <p:txBody>
          <a:bodyPr lIns="0" tIns="0" rIns="0" bIns="0" rtlCol="0" anchor="t">
            <a:spAutoFit/>
          </a:bodyPr>
          <a:lstStyle/>
          <a:p>
            <a:pPr algn="ctr" rtl="1">
              <a:lnSpc>
                <a:spcPts val="4900"/>
              </a:lnSpc>
            </a:pPr>
            <a:r>
              <a:rPr lang="he-IL" sz="3500" spc="525">
                <a:solidFill>
                  <a:srgbClr val="663D2D"/>
                </a:solidFill>
                <a:latin typeface="Petel"/>
                <a:ea typeface="Petel"/>
                <a:cs typeface="Petel"/>
                <a:sym typeface="Petel"/>
                <a:rtl/>
              </a:rPr>
              <a:t>מיכל מרדכי</a:t>
            </a:r>
          </a:p>
          <a:p>
            <a:pPr algn="ctr">
              <a:lnSpc>
                <a:spcPts val="4900"/>
              </a:lnSpc>
            </a:pPr>
            <a:r>
              <a:rPr lang="en-US" sz="3500" spc="525">
                <a:solidFill>
                  <a:srgbClr val="663D2D"/>
                </a:solidFill>
                <a:latin typeface="Petel"/>
                <a:ea typeface="Petel"/>
                <a:cs typeface="Petel"/>
                <a:sym typeface="Petel"/>
              </a:rPr>
              <a:t>209060334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58674"/>
        </a:solidFill>
        <a:effectLst/>
      </p:bgPr>
    </p:bg>
    <p:spTree>
      <p:nvGrpSpPr>
        <p:cNvPr id="1" name=""/>
        <p:cNvGrpSpPr/>
        <p:nvPr/>
      </p:nvGrpSpPr>
      <p:grpSpPr>
        <a:xfrm>
          <a:off x="0" y="0"/>
          <a:ext cx="0" cy="0"/>
          <a:chOff x="0" y="0"/>
          <a:chExt cx="0" cy="0"/>
        </a:xfrm>
      </p:grpSpPr>
      <p:grpSp>
        <p:nvGrpSpPr>
          <p:cNvPr id="2" name="Group 2"/>
          <p:cNvGrpSpPr/>
          <p:nvPr/>
        </p:nvGrpSpPr>
        <p:grpSpPr>
          <a:xfrm>
            <a:off x="6743816" y="0"/>
            <a:ext cx="11544184" cy="10347085"/>
            <a:chOff x="0" y="0"/>
            <a:chExt cx="3040444" cy="2725158"/>
          </a:xfrm>
        </p:grpSpPr>
        <p:sp>
          <p:nvSpPr>
            <p:cNvPr id="3" name="Freeform 3"/>
            <p:cNvSpPr/>
            <p:nvPr/>
          </p:nvSpPr>
          <p:spPr>
            <a:xfrm>
              <a:off x="0" y="0"/>
              <a:ext cx="3040444" cy="2725158"/>
            </a:xfrm>
            <a:custGeom>
              <a:avLst/>
              <a:gdLst/>
              <a:ahLst/>
              <a:cxnLst/>
              <a:rect l="l" t="t" r="r" b="b"/>
              <a:pathLst>
                <a:path w="3040444" h="2725158">
                  <a:moveTo>
                    <a:pt x="0" y="0"/>
                  </a:moveTo>
                  <a:lnTo>
                    <a:pt x="3040444" y="0"/>
                  </a:lnTo>
                  <a:lnTo>
                    <a:pt x="3040444" y="2725158"/>
                  </a:lnTo>
                  <a:lnTo>
                    <a:pt x="0" y="2725158"/>
                  </a:lnTo>
                  <a:close/>
                </a:path>
              </a:pathLst>
            </a:custGeom>
            <a:solidFill>
              <a:srgbClr val="FFE5DB"/>
            </a:solidFill>
          </p:spPr>
        </p:sp>
        <p:sp>
          <p:nvSpPr>
            <p:cNvPr id="4" name="TextBox 4"/>
            <p:cNvSpPr txBox="1"/>
            <p:nvPr/>
          </p:nvSpPr>
          <p:spPr>
            <a:xfrm>
              <a:off x="0" y="-38100"/>
              <a:ext cx="3040444" cy="2763258"/>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144197" y="446651"/>
            <a:ext cx="3983422" cy="1568473"/>
          </a:xfrm>
          <a:custGeom>
            <a:avLst/>
            <a:gdLst/>
            <a:ahLst/>
            <a:cxnLst/>
            <a:rect l="l" t="t" r="r" b="b"/>
            <a:pathLst>
              <a:path w="3983422" h="1568473">
                <a:moveTo>
                  <a:pt x="0" y="0"/>
                </a:moveTo>
                <a:lnTo>
                  <a:pt x="3983423" y="0"/>
                </a:lnTo>
                <a:lnTo>
                  <a:pt x="3983423" y="1568473"/>
                </a:lnTo>
                <a:lnTo>
                  <a:pt x="0" y="15684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3452979" y="3998111"/>
            <a:ext cx="4407403" cy="1063889"/>
          </a:xfrm>
          <a:custGeom>
            <a:avLst/>
            <a:gdLst/>
            <a:ahLst/>
            <a:cxnLst/>
            <a:rect l="l" t="t" r="r" b="b"/>
            <a:pathLst>
              <a:path w="4407403" h="1063889">
                <a:moveTo>
                  <a:pt x="0" y="0"/>
                </a:moveTo>
                <a:lnTo>
                  <a:pt x="4407403" y="0"/>
                </a:lnTo>
                <a:lnTo>
                  <a:pt x="4407403" y="1063888"/>
                </a:lnTo>
                <a:lnTo>
                  <a:pt x="0" y="106388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2640966" y="2887056"/>
            <a:ext cx="12016183" cy="4181488"/>
          </a:xfrm>
          <a:prstGeom prst="rect">
            <a:avLst/>
          </a:prstGeom>
        </p:spPr>
        <p:txBody>
          <a:bodyPr lIns="0" tIns="0" rIns="0" bIns="0" rtlCol="0" anchor="t">
            <a:spAutoFit/>
          </a:bodyPr>
          <a:lstStyle/>
          <a:p>
            <a:pPr algn="ctr" rtl="1">
              <a:lnSpc>
                <a:spcPts val="16799"/>
              </a:lnSpc>
            </a:pPr>
            <a:r>
              <a:rPr lang="he-IL" sz="11999" b="1" spc="419">
                <a:solidFill>
                  <a:srgbClr val="FFFFFF"/>
                </a:solidFill>
                <a:latin typeface="Petel Bold"/>
                <a:ea typeface="Petel Bold"/>
                <a:cs typeface="Petel Bold"/>
                <a:sym typeface="Petel Bold"/>
                <a:rtl/>
              </a:rPr>
              <a:t>השוואה </a:t>
            </a:r>
          </a:p>
          <a:p>
            <a:pPr algn="ctr" rtl="1">
              <a:lnSpc>
                <a:spcPts val="16799"/>
              </a:lnSpc>
            </a:pPr>
            <a:r>
              <a:rPr lang="he-IL" sz="11999" b="1" spc="419">
                <a:solidFill>
                  <a:srgbClr val="FFFFFF"/>
                </a:solidFill>
                <a:latin typeface="Petel Bold"/>
                <a:ea typeface="Petel Bold"/>
                <a:cs typeface="Petel Bold"/>
                <a:sym typeface="Petel Bold"/>
                <a:rtl/>
              </a:rPr>
              <a:t>בין חלופות</a:t>
            </a:r>
          </a:p>
        </p:txBody>
      </p:sp>
      <p:sp>
        <p:nvSpPr>
          <p:cNvPr id="8" name="TextBox 8"/>
          <p:cNvSpPr txBox="1"/>
          <p:nvPr/>
        </p:nvSpPr>
        <p:spPr>
          <a:xfrm>
            <a:off x="6743816" y="341876"/>
            <a:ext cx="11265931" cy="12643486"/>
          </a:xfrm>
          <a:prstGeom prst="rect">
            <a:avLst/>
          </a:prstGeom>
        </p:spPr>
        <p:txBody>
          <a:bodyPr lIns="0" tIns="0" rIns="0" bIns="0" rtlCol="0" anchor="t">
            <a:spAutoFit/>
          </a:bodyPr>
          <a:lstStyle/>
          <a:p>
            <a:pPr algn="r" rtl="1">
              <a:lnSpc>
                <a:spcPts val="7139"/>
              </a:lnSpc>
            </a:pPr>
            <a:r>
              <a:rPr lang="he-IL" sz="5099" spc="178" dirty="0">
                <a:solidFill>
                  <a:srgbClr val="663D2D"/>
                </a:solidFill>
                <a:latin typeface="Petel"/>
                <a:ea typeface="Petel"/>
                <a:cs typeface="Petel"/>
                <a:sym typeface="Petel"/>
                <a:rtl/>
              </a:rPr>
              <a:t>ביצענו מבחן   מזווג. ביצענו התאמות ושינויים בקוד, שכללו שינוי של ה-           ההתחלתי ומספר הריצות, בהתאם לחישובים שבוצעו.</a:t>
            </a:r>
          </a:p>
          <a:p>
            <a:pPr algn="ctr" rtl="1">
              <a:lnSpc>
                <a:spcPts val="7139"/>
              </a:lnSpc>
            </a:pPr>
            <a:endParaRPr lang="he-IL" sz="5099" spc="178" dirty="0">
              <a:solidFill>
                <a:srgbClr val="663D2D"/>
              </a:solidFill>
              <a:latin typeface="Petel"/>
              <a:ea typeface="Petel"/>
              <a:cs typeface="Petel"/>
              <a:sym typeface="Petel"/>
              <a:rtl/>
            </a:endParaRPr>
          </a:p>
          <a:p>
            <a:pPr algn="ctr">
              <a:lnSpc>
                <a:spcPts val="7139"/>
              </a:lnSpc>
            </a:pPr>
            <a:endParaRPr lang="he-IL" sz="5099" spc="178" dirty="0">
              <a:solidFill>
                <a:srgbClr val="663D2D"/>
              </a:solidFill>
              <a:latin typeface="Petel"/>
              <a:ea typeface="Petel"/>
              <a:cs typeface="Petel"/>
              <a:sym typeface="Petel"/>
              <a:rtl/>
            </a:endParaRPr>
          </a:p>
          <a:p>
            <a:pPr algn="r" rtl="1">
              <a:lnSpc>
                <a:spcPts val="7139"/>
              </a:lnSpc>
            </a:pPr>
            <a:endParaRPr lang="he-IL" sz="5099" spc="178" dirty="0">
              <a:solidFill>
                <a:srgbClr val="663D2D"/>
              </a:solidFill>
              <a:latin typeface="Petel"/>
              <a:ea typeface="Petel"/>
              <a:cs typeface="Petel"/>
              <a:sym typeface="Petel"/>
              <a:rtl/>
            </a:endParaRPr>
          </a:p>
          <a:p>
            <a:pPr algn="r" rtl="1">
              <a:lnSpc>
                <a:spcPts val="7139"/>
              </a:lnSpc>
            </a:pPr>
            <a:r>
              <a:rPr lang="he-IL" sz="5099" spc="178" dirty="0">
                <a:solidFill>
                  <a:srgbClr val="663D2D"/>
                </a:solidFill>
                <a:latin typeface="Petel"/>
                <a:ea typeface="Petel"/>
                <a:cs typeface="Petel"/>
                <a:sym typeface="Petel"/>
                <a:rtl/>
              </a:rPr>
              <a:t>הפלטים שימשו לאימות התוצאות ולהבנה מעמיקה של ההתפלגות וההשפעה של השינויים שביצענו.</a:t>
            </a:r>
          </a:p>
          <a:p>
            <a:pPr algn="r" rtl="1">
              <a:lnSpc>
                <a:spcPts val="7139"/>
              </a:lnSpc>
            </a:pPr>
            <a:endParaRPr lang="he-IL" sz="5099" spc="178" dirty="0">
              <a:solidFill>
                <a:srgbClr val="663D2D"/>
              </a:solidFill>
              <a:latin typeface="Petel"/>
              <a:ea typeface="Petel"/>
              <a:cs typeface="Petel"/>
              <a:sym typeface="Petel"/>
              <a:rtl/>
            </a:endParaRPr>
          </a:p>
          <a:p>
            <a:pPr algn="r" rtl="1">
              <a:lnSpc>
                <a:spcPts val="7139"/>
              </a:lnSpc>
            </a:pPr>
            <a:r>
              <a:rPr lang="he-IL" sz="5099" b="1" spc="178" dirty="0">
                <a:solidFill>
                  <a:srgbClr val="663D2D"/>
                </a:solidFill>
                <a:latin typeface="Petel Bold"/>
                <a:ea typeface="Petel Bold"/>
                <a:cs typeface="Petel Bold"/>
                <a:sym typeface="Petel Bold"/>
                <a:rtl/>
              </a:rPr>
              <a:t>מדד הכנסות מהבר ----&gt; אין לדעת</a:t>
            </a:r>
          </a:p>
          <a:p>
            <a:pPr algn="r" rtl="1">
              <a:lnSpc>
                <a:spcPts val="7139"/>
              </a:lnSpc>
            </a:pPr>
            <a:r>
              <a:rPr lang="he-IL" sz="5099" b="1" spc="178" dirty="0">
                <a:solidFill>
                  <a:srgbClr val="663D2D"/>
                </a:solidFill>
                <a:latin typeface="Petel Bold"/>
                <a:ea typeface="Petel Bold"/>
                <a:cs typeface="Petel Bold"/>
                <a:sym typeface="Petel Bold"/>
                <a:rtl/>
              </a:rPr>
              <a:t>מדד זמן המתנה בתור לקבלה ----&gt; השתפר</a:t>
            </a:r>
          </a:p>
          <a:p>
            <a:pPr algn="ctr" rtl="1">
              <a:lnSpc>
                <a:spcPts val="7139"/>
              </a:lnSpc>
            </a:pPr>
            <a:endParaRPr lang="he-IL" sz="5099" b="1" spc="178" dirty="0">
              <a:solidFill>
                <a:srgbClr val="663D2D"/>
              </a:solidFill>
              <a:latin typeface="Petel Bold"/>
              <a:ea typeface="Petel Bold"/>
              <a:cs typeface="Petel Bold"/>
              <a:sym typeface="Petel Bold"/>
              <a:rtl/>
            </a:endParaRPr>
          </a:p>
          <a:p>
            <a:pPr algn="ctr" rtl="1">
              <a:lnSpc>
                <a:spcPts val="7139"/>
              </a:lnSpc>
            </a:pPr>
            <a:endParaRPr lang="he-IL" sz="5099" b="1" spc="178" dirty="0">
              <a:solidFill>
                <a:srgbClr val="663D2D"/>
              </a:solidFill>
              <a:latin typeface="Petel Bold"/>
              <a:ea typeface="Petel Bold"/>
              <a:cs typeface="Petel Bold"/>
              <a:sym typeface="Petel Bold"/>
              <a:rtl/>
            </a:endParaRPr>
          </a:p>
          <a:p>
            <a:pPr algn="ctr" rtl="1">
              <a:lnSpc>
                <a:spcPts val="7139"/>
              </a:lnSpc>
            </a:pPr>
            <a:endParaRPr lang="he-IL" sz="5099" b="1" spc="178" dirty="0">
              <a:solidFill>
                <a:srgbClr val="663D2D"/>
              </a:solidFill>
              <a:latin typeface="Petel Bold"/>
              <a:ea typeface="Petel Bold"/>
              <a:cs typeface="Petel Bold"/>
              <a:sym typeface="Petel Bold"/>
              <a:rtl/>
            </a:endParaRPr>
          </a:p>
        </p:txBody>
      </p:sp>
      <p:sp>
        <p:nvSpPr>
          <p:cNvPr id="9" name="Freeform 9"/>
          <p:cNvSpPr/>
          <p:nvPr/>
        </p:nvSpPr>
        <p:spPr>
          <a:xfrm>
            <a:off x="8717573" y="4032974"/>
            <a:ext cx="4407403" cy="1063889"/>
          </a:xfrm>
          <a:custGeom>
            <a:avLst/>
            <a:gdLst/>
            <a:ahLst/>
            <a:cxnLst/>
            <a:rect l="l" t="t" r="r" b="b"/>
            <a:pathLst>
              <a:path w="4407403" h="1063889">
                <a:moveTo>
                  <a:pt x="0" y="0"/>
                </a:moveTo>
                <a:lnTo>
                  <a:pt x="4407403" y="0"/>
                </a:lnTo>
                <a:lnTo>
                  <a:pt x="4407403" y="1063888"/>
                </a:lnTo>
                <a:lnTo>
                  <a:pt x="0" y="106388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13452979" y="4142705"/>
            <a:ext cx="4407403" cy="688975"/>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Gveret Levin"/>
                <a:ea typeface="Gveret Levin"/>
                <a:cs typeface="Gveret Levin"/>
                <a:sym typeface="Gveret Levin"/>
              </a:rPr>
              <a:t>[-0.2324 , 0.20554]</a:t>
            </a:r>
          </a:p>
        </p:txBody>
      </p:sp>
      <p:sp>
        <p:nvSpPr>
          <p:cNvPr id="11" name="TextBox 11"/>
          <p:cNvSpPr txBox="1"/>
          <p:nvPr/>
        </p:nvSpPr>
        <p:spPr>
          <a:xfrm>
            <a:off x="8717573" y="4142705"/>
            <a:ext cx="4407403" cy="688975"/>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Gveret Levin"/>
                <a:ea typeface="Gveret Levin"/>
                <a:cs typeface="Gveret Levin"/>
                <a:sym typeface="Gveret Levin"/>
              </a:rPr>
              <a:t>[8.69114 , 19.145]</a:t>
            </a:r>
          </a:p>
        </p:txBody>
      </p:sp>
      <p:sp>
        <p:nvSpPr>
          <p:cNvPr id="12" name="TextBox 12"/>
          <p:cNvSpPr txBox="1"/>
          <p:nvPr/>
        </p:nvSpPr>
        <p:spPr>
          <a:xfrm>
            <a:off x="13883792" y="3343999"/>
            <a:ext cx="3545776" cy="688975"/>
          </a:xfrm>
          <a:prstGeom prst="rect">
            <a:avLst/>
          </a:prstGeom>
        </p:spPr>
        <p:txBody>
          <a:bodyPr lIns="0" tIns="0" rIns="0" bIns="0" rtlCol="0" anchor="t">
            <a:spAutoFit/>
          </a:bodyPr>
          <a:lstStyle/>
          <a:p>
            <a:pPr algn="ctr" rtl="1">
              <a:lnSpc>
                <a:spcPts val="5599"/>
              </a:lnSpc>
              <a:spcBef>
                <a:spcPct val="0"/>
              </a:spcBef>
            </a:pPr>
            <a:r>
              <a:rPr lang="he-IL" sz="3999">
                <a:solidFill>
                  <a:srgbClr val="000000"/>
                </a:solidFill>
                <a:latin typeface="Petel"/>
                <a:ea typeface="Petel"/>
                <a:cs typeface="Petel"/>
                <a:sym typeface="Petel"/>
                <a:rtl/>
              </a:rPr>
              <a:t>רווח סמך עבור מדד בר</a:t>
            </a:r>
          </a:p>
        </p:txBody>
      </p:sp>
      <p:sp>
        <p:nvSpPr>
          <p:cNvPr id="13" name="TextBox 13"/>
          <p:cNvSpPr txBox="1"/>
          <p:nvPr/>
        </p:nvSpPr>
        <p:spPr>
          <a:xfrm>
            <a:off x="8920596" y="3343999"/>
            <a:ext cx="4001357" cy="688975"/>
          </a:xfrm>
          <a:prstGeom prst="rect">
            <a:avLst/>
          </a:prstGeom>
        </p:spPr>
        <p:txBody>
          <a:bodyPr lIns="0" tIns="0" rIns="0" bIns="0" rtlCol="0" anchor="t">
            <a:spAutoFit/>
          </a:bodyPr>
          <a:lstStyle/>
          <a:p>
            <a:pPr algn="ctr" rtl="1">
              <a:lnSpc>
                <a:spcPts val="5599"/>
              </a:lnSpc>
              <a:spcBef>
                <a:spcPct val="0"/>
              </a:spcBef>
            </a:pPr>
            <a:r>
              <a:rPr lang="he-IL" sz="3999">
                <a:solidFill>
                  <a:srgbClr val="000000"/>
                </a:solidFill>
                <a:latin typeface="Petel"/>
                <a:ea typeface="Petel"/>
                <a:cs typeface="Petel"/>
                <a:sym typeface="Petel"/>
                <a:rtl/>
              </a:rPr>
              <a:t>רווח סמך עבור מדד קבלה</a:t>
            </a:r>
          </a:p>
        </p:txBody>
      </p:sp>
      <p:sp>
        <p:nvSpPr>
          <p:cNvPr id="16" name="תיבת טקסט 15">
            <a:extLst>
              <a:ext uri="{FF2B5EF4-FFF2-40B4-BE49-F238E27FC236}">
                <a16:creationId xmlns:a16="http://schemas.microsoft.com/office/drawing/2014/main" id="{52BE9973-F97A-1D49-27C0-654CBA2856FB}"/>
              </a:ext>
            </a:extLst>
          </p:cNvPr>
          <p:cNvSpPr txBox="1"/>
          <p:nvPr/>
        </p:nvSpPr>
        <p:spPr>
          <a:xfrm>
            <a:off x="14935200" y="495300"/>
            <a:ext cx="356188" cy="707886"/>
          </a:xfrm>
          <a:prstGeom prst="rect">
            <a:avLst/>
          </a:prstGeom>
          <a:noFill/>
        </p:spPr>
        <p:txBody>
          <a:bodyPr wrap="none" rtlCol="1">
            <a:spAutoFit/>
          </a:bodyPr>
          <a:lstStyle/>
          <a:p>
            <a:r>
              <a:rPr lang="en-US" sz="4000" dirty="0">
                <a:solidFill>
                  <a:srgbClr val="8C5238"/>
                </a:solidFill>
              </a:rPr>
              <a:t>t</a:t>
            </a:r>
            <a:endParaRPr lang="he-IL" sz="4000" dirty="0">
              <a:solidFill>
                <a:srgbClr val="8C5238"/>
              </a:solidFill>
            </a:endParaRPr>
          </a:p>
        </p:txBody>
      </p:sp>
      <p:sp>
        <p:nvSpPr>
          <p:cNvPr id="17" name="תיבת טקסט 16">
            <a:extLst>
              <a:ext uri="{FF2B5EF4-FFF2-40B4-BE49-F238E27FC236}">
                <a16:creationId xmlns:a16="http://schemas.microsoft.com/office/drawing/2014/main" id="{25E1FB8D-0C61-35A5-0D8F-273A77A2D30F}"/>
              </a:ext>
            </a:extLst>
          </p:cNvPr>
          <p:cNvSpPr txBox="1"/>
          <p:nvPr/>
        </p:nvSpPr>
        <p:spPr>
          <a:xfrm>
            <a:off x="12515908" y="1394697"/>
            <a:ext cx="1199367" cy="707886"/>
          </a:xfrm>
          <a:prstGeom prst="rect">
            <a:avLst/>
          </a:prstGeom>
          <a:noFill/>
        </p:spPr>
        <p:txBody>
          <a:bodyPr wrap="none" rtlCol="1">
            <a:spAutoFit/>
          </a:bodyPr>
          <a:lstStyle/>
          <a:p>
            <a:r>
              <a:rPr lang="en-US" sz="4000" dirty="0">
                <a:solidFill>
                  <a:srgbClr val="8C5238"/>
                </a:solidFill>
              </a:rPr>
              <a:t>Seed</a:t>
            </a:r>
            <a:endParaRPr lang="he-IL" sz="4000" dirty="0">
              <a:solidFill>
                <a:srgbClr val="8C5238"/>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E5DB"/>
        </a:solidFill>
        <a:effectLst/>
      </p:bgPr>
    </p:bg>
    <p:spTree>
      <p:nvGrpSpPr>
        <p:cNvPr id="1" name=""/>
        <p:cNvGrpSpPr/>
        <p:nvPr/>
      </p:nvGrpSpPr>
      <p:grpSpPr>
        <a:xfrm>
          <a:off x="0" y="0"/>
          <a:ext cx="0" cy="0"/>
          <a:chOff x="0" y="0"/>
          <a:chExt cx="0" cy="0"/>
        </a:xfrm>
      </p:grpSpPr>
      <p:sp>
        <p:nvSpPr>
          <p:cNvPr id="2" name="TextBox 2"/>
          <p:cNvSpPr txBox="1"/>
          <p:nvPr/>
        </p:nvSpPr>
        <p:spPr>
          <a:xfrm>
            <a:off x="262890" y="2830187"/>
            <a:ext cx="18288000" cy="7214329"/>
          </a:xfrm>
          <a:prstGeom prst="rect">
            <a:avLst/>
          </a:prstGeom>
        </p:spPr>
        <p:txBody>
          <a:bodyPr lIns="0" tIns="0" rIns="0" bIns="0" rtlCol="0" anchor="t">
            <a:spAutoFit/>
          </a:bodyPr>
          <a:lstStyle/>
          <a:p>
            <a:pPr marL="1100292" lvl="1" indent="-550146" algn="just" rtl="1">
              <a:lnSpc>
                <a:spcPts val="7134"/>
              </a:lnSpc>
              <a:buFont typeface="Arial"/>
              <a:buChar char="•"/>
            </a:pPr>
            <a:r>
              <a:rPr lang="he-IL" sz="5096" spc="178">
                <a:solidFill>
                  <a:srgbClr val="7F4F21"/>
                </a:solidFill>
                <a:latin typeface="Petel"/>
                <a:ea typeface="Petel"/>
                <a:cs typeface="Petel"/>
                <a:sym typeface="Petel"/>
                <a:rtl/>
              </a:rPr>
              <a:t> נמליץ להימנע משכירת עובדים נוספים לבר.</a:t>
            </a:r>
          </a:p>
          <a:p>
            <a:pPr marL="1100292" lvl="1" indent="-550146" algn="just" rtl="1">
              <a:lnSpc>
                <a:spcPts val="7134"/>
              </a:lnSpc>
              <a:buFont typeface="Arial"/>
              <a:buChar char="•"/>
            </a:pPr>
            <a:r>
              <a:rPr lang="he-IL" sz="5096" spc="178">
                <a:solidFill>
                  <a:srgbClr val="7F4F21"/>
                </a:solidFill>
                <a:latin typeface="Petel"/>
                <a:ea typeface="Petel"/>
                <a:cs typeface="Petel"/>
                <a:sym typeface="Petel"/>
                <a:rtl/>
              </a:rPr>
              <a:t> העלות הכרוכה בהעסקתם גבוהה ואינה מניבה עלייה משמעותית.</a:t>
            </a:r>
          </a:p>
          <a:p>
            <a:pPr marL="1100292" lvl="1" indent="-550146" algn="just" rtl="1">
              <a:lnSpc>
                <a:spcPts val="7134"/>
              </a:lnSpc>
              <a:buFont typeface="Arial"/>
              <a:buChar char="•"/>
            </a:pPr>
            <a:r>
              <a:rPr lang="he-IL" sz="5096" spc="178">
                <a:solidFill>
                  <a:srgbClr val="7F4F21"/>
                </a:solidFill>
                <a:latin typeface="Petel"/>
                <a:ea typeface="Petel"/>
                <a:cs typeface="Petel"/>
                <a:sym typeface="Petel"/>
                <a:rtl/>
              </a:rPr>
              <a:t>נמליץ לבצע בדיקות נוספות כדי לזהות גורמים אחרים שעשויים להשפיע על הרווחיות הנמוכה. להערכתנו, אחת הסיבות המרכזיות לכך היא פעילות הבר </a:t>
            </a:r>
            <a:r>
              <a:rPr lang="en-US" sz="5096" spc="178">
                <a:solidFill>
                  <a:srgbClr val="7F4F21"/>
                </a:solidFill>
                <a:latin typeface="Petel"/>
                <a:ea typeface="Petel"/>
                <a:cs typeface="Petel"/>
                <a:sym typeface="Petel"/>
              </a:rPr>
              <a:t>24/7</a:t>
            </a:r>
            <a:r>
              <a:rPr lang="ar-EG" sz="5096" spc="178">
                <a:solidFill>
                  <a:srgbClr val="7F4F21"/>
                </a:solidFill>
                <a:latin typeface="Petel"/>
                <a:ea typeface="Petel"/>
                <a:cs typeface="Petel"/>
                <a:sym typeface="Petel"/>
                <a:rtl/>
              </a:rPr>
              <a:t>.</a:t>
            </a:r>
          </a:p>
          <a:p>
            <a:pPr marL="1100292" lvl="1" indent="-550146" algn="just" rtl="1">
              <a:lnSpc>
                <a:spcPts val="7134"/>
              </a:lnSpc>
              <a:buFont typeface="Arial"/>
              <a:buChar char="•"/>
            </a:pPr>
            <a:r>
              <a:rPr lang="he-IL" sz="5096" spc="178">
                <a:solidFill>
                  <a:srgbClr val="7F4F21"/>
                </a:solidFill>
                <a:latin typeface="Petel"/>
                <a:ea typeface="Petel"/>
                <a:cs typeface="Petel"/>
                <a:sym typeface="Petel"/>
                <a:rtl/>
              </a:rPr>
              <a:t>נמליץ לערוך ניסוי שבו שעות הפעילות של הבר יצומצמו וכך נוכל לבחון אם הוספת עובד נוסף בשעות העומס תשפר את זמני ההמתנה ואת חוויית האורחים, באופן שיעלה את הרווחיות בצורה משמעותית ויצדיק את ההשקעה.</a:t>
            </a:r>
          </a:p>
          <a:p>
            <a:pPr algn="just" rtl="1">
              <a:lnSpc>
                <a:spcPts val="7134"/>
              </a:lnSpc>
            </a:pPr>
            <a:endParaRPr lang="he-IL" sz="5096" spc="178">
              <a:solidFill>
                <a:srgbClr val="7F4F21"/>
              </a:solidFill>
              <a:latin typeface="Petel"/>
              <a:ea typeface="Petel"/>
              <a:cs typeface="Petel"/>
              <a:sym typeface="Petel"/>
              <a:rtl/>
            </a:endParaRPr>
          </a:p>
        </p:txBody>
      </p:sp>
      <p:grpSp>
        <p:nvGrpSpPr>
          <p:cNvPr id="3" name="Group 3"/>
          <p:cNvGrpSpPr/>
          <p:nvPr/>
        </p:nvGrpSpPr>
        <p:grpSpPr>
          <a:xfrm>
            <a:off x="0" y="810486"/>
            <a:ext cx="18288000" cy="1783932"/>
            <a:chOff x="0" y="0"/>
            <a:chExt cx="4816593" cy="469842"/>
          </a:xfrm>
        </p:grpSpPr>
        <p:sp>
          <p:nvSpPr>
            <p:cNvPr id="4" name="Freeform 4"/>
            <p:cNvSpPr/>
            <p:nvPr/>
          </p:nvSpPr>
          <p:spPr>
            <a:xfrm>
              <a:off x="0" y="0"/>
              <a:ext cx="4816592" cy="469842"/>
            </a:xfrm>
            <a:custGeom>
              <a:avLst/>
              <a:gdLst/>
              <a:ahLst/>
              <a:cxnLst/>
              <a:rect l="l" t="t" r="r" b="b"/>
              <a:pathLst>
                <a:path w="4816592" h="469842">
                  <a:moveTo>
                    <a:pt x="0" y="0"/>
                  </a:moveTo>
                  <a:lnTo>
                    <a:pt x="4816592" y="0"/>
                  </a:lnTo>
                  <a:lnTo>
                    <a:pt x="4816592" y="469842"/>
                  </a:lnTo>
                  <a:lnTo>
                    <a:pt x="0" y="469842"/>
                  </a:lnTo>
                  <a:close/>
                </a:path>
              </a:pathLst>
            </a:custGeom>
            <a:solidFill>
              <a:srgbClr val="B58674"/>
            </a:solidFill>
          </p:spPr>
        </p:sp>
        <p:sp>
          <p:nvSpPr>
            <p:cNvPr id="5" name="TextBox 5"/>
            <p:cNvSpPr txBox="1"/>
            <p:nvPr/>
          </p:nvSpPr>
          <p:spPr>
            <a:xfrm>
              <a:off x="0" y="-38100"/>
              <a:ext cx="4816593" cy="507942"/>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578373" y="8516407"/>
            <a:ext cx="2087167" cy="1483786"/>
          </a:xfrm>
          <a:custGeom>
            <a:avLst/>
            <a:gdLst/>
            <a:ahLst/>
            <a:cxnLst/>
            <a:rect l="l" t="t" r="r" b="b"/>
            <a:pathLst>
              <a:path w="2087167" h="1483786">
                <a:moveTo>
                  <a:pt x="0" y="0"/>
                </a:moveTo>
                <a:lnTo>
                  <a:pt x="2087167" y="0"/>
                </a:lnTo>
                <a:lnTo>
                  <a:pt x="2087167" y="1483786"/>
                </a:lnTo>
                <a:lnTo>
                  <a:pt x="0" y="148378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1414219" y="828675"/>
            <a:ext cx="14796223" cy="1717676"/>
          </a:xfrm>
          <a:prstGeom prst="rect">
            <a:avLst/>
          </a:prstGeom>
        </p:spPr>
        <p:txBody>
          <a:bodyPr lIns="0" tIns="0" rIns="0" bIns="0" rtlCol="0" anchor="t">
            <a:spAutoFit/>
          </a:bodyPr>
          <a:lstStyle/>
          <a:p>
            <a:pPr algn="ctr" rtl="1">
              <a:lnSpc>
                <a:spcPts val="13999"/>
              </a:lnSpc>
            </a:pPr>
            <a:r>
              <a:rPr lang="he-IL" sz="9999" b="1" spc="349">
                <a:solidFill>
                  <a:srgbClr val="FFFFFF"/>
                </a:solidFill>
                <a:latin typeface="Petel Bold"/>
                <a:ea typeface="Petel Bold"/>
                <a:cs typeface="Petel Bold"/>
                <a:sym typeface="Petel Bold"/>
                <a:rtl/>
              </a:rPr>
              <a:t>המלצות ומסקנות עבור בר המלון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E5DB"/>
        </a:solidFill>
        <a:effectLst/>
      </p:bgPr>
    </p:bg>
    <p:spTree>
      <p:nvGrpSpPr>
        <p:cNvPr id="1" name=""/>
        <p:cNvGrpSpPr/>
        <p:nvPr/>
      </p:nvGrpSpPr>
      <p:grpSpPr>
        <a:xfrm>
          <a:off x="0" y="0"/>
          <a:ext cx="0" cy="0"/>
          <a:chOff x="0" y="0"/>
          <a:chExt cx="0" cy="0"/>
        </a:xfrm>
      </p:grpSpPr>
      <p:grpSp>
        <p:nvGrpSpPr>
          <p:cNvPr id="2" name="Group 2"/>
          <p:cNvGrpSpPr/>
          <p:nvPr/>
        </p:nvGrpSpPr>
        <p:grpSpPr>
          <a:xfrm>
            <a:off x="0" y="452831"/>
            <a:ext cx="18288000" cy="1783932"/>
            <a:chOff x="0" y="0"/>
            <a:chExt cx="4816593" cy="469842"/>
          </a:xfrm>
        </p:grpSpPr>
        <p:sp>
          <p:nvSpPr>
            <p:cNvPr id="3" name="Freeform 3"/>
            <p:cNvSpPr/>
            <p:nvPr/>
          </p:nvSpPr>
          <p:spPr>
            <a:xfrm>
              <a:off x="0" y="0"/>
              <a:ext cx="4816592" cy="469842"/>
            </a:xfrm>
            <a:custGeom>
              <a:avLst/>
              <a:gdLst/>
              <a:ahLst/>
              <a:cxnLst/>
              <a:rect l="l" t="t" r="r" b="b"/>
              <a:pathLst>
                <a:path w="4816592" h="469842">
                  <a:moveTo>
                    <a:pt x="0" y="0"/>
                  </a:moveTo>
                  <a:lnTo>
                    <a:pt x="4816592" y="0"/>
                  </a:lnTo>
                  <a:lnTo>
                    <a:pt x="4816592" y="469842"/>
                  </a:lnTo>
                  <a:lnTo>
                    <a:pt x="0" y="469842"/>
                  </a:lnTo>
                  <a:close/>
                </a:path>
              </a:pathLst>
            </a:custGeom>
            <a:solidFill>
              <a:srgbClr val="B58674"/>
            </a:solidFill>
          </p:spPr>
        </p:sp>
        <p:sp>
          <p:nvSpPr>
            <p:cNvPr id="4" name="TextBox 4"/>
            <p:cNvSpPr txBox="1"/>
            <p:nvPr/>
          </p:nvSpPr>
          <p:spPr>
            <a:xfrm>
              <a:off x="0" y="-38100"/>
              <a:ext cx="4816593" cy="507942"/>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457676" y="7999367"/>
            <a:ext cx="1595577" cy="2089446"/>
          </a:xfrm>
          <a:custGeom>
            <a:avLst/>
            <a:gdLst/>
            <a:ahLst/>
            <a:cxnLst/>
            <a:rect l="l" t="t" r="r" b="b"/>
            <a:pathLst>
              <a:path w="1595577" h="2089446">
                <a:moveTo>
                  <a:pt x="0" y="0"/>
                </a:moveTo>
                <a:lnTo>
                  <a:pt x="1595577" y="0"/>
                </a:lnTo>
                <a:lnTo>
                  <a:pt x="1595577" y="2089446"/>
                </a:lnTo>
                <a:lnTo>
                  <a:pt x="0" y="208944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925223" y="2845245"/>
            <a:ext cx="17362777" cy="7972080"/>
          </a:xfrm>
          <a:prstGeom prst="rect">
            <a:avLst/>
          </a:prstGeom>
        </p:spPr>
        <p:txBody>
          <a:bodyPr lIns="0" tIns="0" rIns="0" bIns="0" rtlCol="0" anchor="t">
            <a:spAutoFit/>
          </a:bodyPr>
          <a:lstStyle/>
          <a:p>
            <a:pPr marL="1217367" lvl="1" indent="-608683" algn="r" rtl="1">
              <a:lnSpc>
                <a:spcPts val="7893"/>
              </a:lnSpc>
              <a:buFont typeface="Arial"/>
              <a:buChar char="•"/>
            </a:pPr>
            <a:r>
              <a:rPr lang="he-IL" sz="5638" spc="197">
                <a:solidFill>
                  <a:srgbClr val="7F4F21"/>
                </a:solidFill>
                <a:latin typeface="Petel"/>
                <a:ea typeface="Petel"/>
                <a:cs typeface="Petel"/>
                <a:sym typeface="Petel"/>
                <a:rtl/>
              </a:rPr>
              <a:t>נמליץ להוסיף עמדות עמדות ממוחשבות. </a:t>
            </a:r>
          </a:p>
          <a:p>
            <a:pPr marL="1217367" lvl="1" indent="-608683" algn="r" rtl="1">
              <a:lnSpc>
                <a:spcPts val="7893"/>
              </a:lnSpc>
              <a:buFont typeface="Arial"/>
              <a:buChar char="•"/>
            </a:pPr>
            <a:r>
              <a:rPr lang="he-IL" sz="5638" spc="197">
                <a:solidFill>
                  <a:srgbClr val="7F4F21"/>
                </a:solidFill>
                <a:latin typeface="Petel"/>
                <a:ea typeface="Petel"/>
                <a:cs typeface="Petel"/>
                <a:sym typeface="Petel"/>
                <a:rtl/>
              </a:rPr>
              <a:t>ירידה של </a:t>
            </a:r>
            <a:r>
              <a:rPr lang="en-US" sz="5638" spc="197">
                <a:solidFill>
                  <a:srgbClr val="7F4F21"/>
                </a:solidFill>
                <a:latin typeface="Petel"/>
                <a:ea typeface="Petel"/>
                <a:cs typeface="Petel"/>
                <a:sym typeface="Petel"/>
              </a:rPr>
              <a:t>20%</a:t>
            </a:r>
            <a:r>
              <a:rPr lang="he-IL" sz="5638" spc="197">
                <a:solidFill>
                  <a:srgbClr val="7F4F21"/>
                </a:solidFill>
                <a:latin typeface="Petel"/>
                <a:ea typeface="Petel"/>
                <a:cs typeface="Petel"/>
                <a:sym typeface="Petel"/>
                <a:rtl/>
              </a:rPr>
              <a:t> בתוחלת זמן השירות תהיה משמעותית ותשפר את חוויית הלקוחות. שיפור זה צפוי להעלות את שביעות הרצון ואת דירוג המלון, פרמטר הנמצא בעדיפות עליונה עבור מנהלי המלון. </a:t>
            </a:r>
          </a:p>
          <a:p>
            <a:pPr marL="1217367" lvl="1" indent="-608683" algn="r" rtl="1">
              <a:lnSpc>
                <a:spcPts val="7893"/>
              </a:lnSpc>
              <a:buFont typeface="Arial"/>
              <a:buChar char="•"/>
            </a:pPr>
            <a:r>
              <a:rPr lang="he-IL" sz="5638" spc="197">
                <a:solidFill>
                  <a:srgbClr val="7F4F21"/>
                </a:solidFill>
                <a:latin typeface="Petel"/>
                <a:ea typeface="Petel"/>
                <a:cs typeface="Petel"/>
                <a:sym typeface="Petel"/>
                <a:rtl/>
              </a:rPr>
              <a:t>עלות ההשקעה  משתלמת בהתחשב בהשפעה החיובית הצפויה לטווח הארוך על משיכת אורחים נוספים ושימור התדמית</a:t>
            </a:r>
          </a:p>
          <a:p>
            <a:pPr algn="r" rtl="1">
              <a:lnSpc>
                <a:spcPts val="7893"/>
              </a:lnSpc>
            </a:pPr>
            <a:r>
              <a:rPr lang="he-IL" sz="5638" spc="197">
                <a:solidFill>
                  <a:srgbClr val="7F4F21"/>
                </a:solidFill>
                <a:latin typeface="Petel"/>
                <a:ea typeface="Petel"/>
                <a:cs typeface="Petel"/>
                <a:sym typeface="Petel"/>
                <a:rtl/>
              </a:rPr>
              <a:t>       החיובית של המלון.</a:t>
            </a:r>
          </a:p>
          <a:p>
            <a:pPr algn="r" rtl="1">
              <a:lnSpc>
                <a:spcPts val="7893"/>
              </a:lnSpc>
            </a:pPr>
            <a:endParaRPr lang="he-IL" sz="5638" spc="197">
              <a:solidFill>
                <a:srgbClr val="7F4F21"/>
              </a:solidFill>
              <a:latin typeface="Petel"/>
              <a:ea typeface="Petel"/>
              <a:cs typeface="Petel"/>
              <a:sym typeface="Petel"/>
              <a:rtl/>
            </a:endParaRPr>
          </a:p>
        </p:txBody>
      </p:sp>
      <p:sp>
        <p:nvSpPr>
          <p:cNvPr id="7" name="TextBox 7"/>
          <p:cNvSpPr txBox="1"/>
          <p:nvPr/>
        </p:nvSpPr>
        <p:spPr>
          <a:xfrm>
            <a:off x="457676" y="519087"/>
            <a:ext cx="17372649" cy="1717676"/>
          </a:xfrm>
          <a:prstGeom prst="rect">
            <a:avLst/>
          </a:prstGeom>
        </p:spPr>
        <p:txBody>
          <a:bodyPr lIns="0" tIns="0" rIns="0" bIns="0" rtlCol="0" anchor="t">
            <a:spAutoFit/>
          </a:bodyPr>
          <a:lstStyle/>
          <a:p>
            <a:pPr algn="ctr" rtl="1">
              <a:lnSpc>
                <a:spcPts val="13999"/>
              </a:lnSpc>
            </a:pPr>
            <a:r>
              <a:rPr lang="he-IL" sz="9999" b="1" spc="349">
                <a:solidFill>
                  <a:srgbClr val="FFFFFF"/>
                </a:solidFill>
                <a:latin typeface="Petel Bold"/>
                <a:ea typeface="Petel Bold"/>
                <a:cs typeface="Petel Bold"/>
                <a:sym typeface="Petel Bold"/>
                <a:rtl/>
              </a:rPr>
              <a:t>המלצות ומסקנות עבור דלפק הקבלה</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23E44"/>
        </a:solidFill>
        <a:effectLst/>
      </p:bgPr>
    </p:bg>
    <p:spTree>
      <p:nvGrpSpPr>
        <p:cNvPr id="1" name=""/>
        <p:cNvGrpSpPr/>
        <p:nvPr/>
      </p:nvGrpSpPr>
      <p:grpSpPr>
        <a:xfrm>
          <a:off x="0" y="0"/>
          <a:ext cx="0" cy="0"/>
          <a:chOff x="0" y="0"/>
          <a:chExt cx="0" cy="0"/>
        </a:xfrm>
      </p:grpSpPr>
      <p:grpSp>
        <p:nvGrpSpPr>
          <p:cNvPr id="2" name="Group 2"/>
          <p:cNvGrpSpPr/>
          <p:nvPr/>
        </p:nvGrpSpPr>
        <p:grpSpPr>
          <a:xfrm>
            <a:off x="0" y="7209632"/>
            <a:ext cx="18288000" cy="3077368"/>
            <a:chOff x="0" y="0"/>
            <a:chExt cx="4816593" cy="810500"/>
          </a:xfrm>
        </p:grpSpPr>
        <p:sp>
          <p:nvSpPr>
            <p:cNvPr id="3" name="Freeform 3"/>
            <p:cNvSpPr/>
            <p:nvPr/>
          </p:nvSpPr>
          <p:spPr>
            <a:xfrm>
              <a:off x="0" y="0"/>
              <a:ext cx="4816592" cy="810500"/>
            </a:xfrm>
            <a:custGeom>
              <a:avLst/>
              <a:gdLst/>
              <a:ahLst/>
              <a:cxnLst/>
              <a:rect l="l" t="t" r="r" b="b"/>
              <a:pathLst>
                <a:path w="4816592" h="810500">
                  <a:moveTo>
                    <a:pt x="0" y="0"/>
                  </a:moveTo>
                  <a:lnTo>
                    <a:pt x="4816592" y="0"/>
                  </a:lnTo>
                  <a:lnTo>
                    <a:pt x="4816592" y="810500"/>
                  </a:lnTo>
                  <a:lnTo>
                    <a:pt x="0" y="810500"/>
                  </a:lnTo>
                  <a:close/>
                </a:path>
              </a:pathLst>
            </a:custGeom>
            <a:solidFill>
              <a:srgbClr val="B58674"/>
            </a:solidFill>
          </p:spPr>
        </p:sp>
        <p:sp>
          <p:nvSpPr>
            <p:cNvPr id="4" name="TextBox 4"/>
            <p:cNvSpPr txBox="1"/>
            <p:nvPr/>
          </p:nvSpPr>
          <p:spPr>
            <a:xfrm>
              <a:off x="0" y="-38100"/>
              <a:ext cx="4816593" cy="8486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3730" y="0"/>
            <a:ext cx="18291730" cy="2555750"/>
            <a:chOff x="0" y="0"/>
            <a:chExt cx="4817575" cy="673119"/>
          </a:xfrm>
        </p:grpSpPr>
        <p:sp>
          <p:nvSpPr>
            <p:cNvPr id="6" name="Freeform 6"/>
            <p:cNvSpPr/>
            <p:nvPr/>
          </p:nvSpPr>
          <p:spPr>
            <a:xfrm>
              <a:off x="0" y="0"/>
              <a:ext cx="4817575" cy="673119"/>
            </a:xfrm>
            <a:custGeom>
              <a:avLst/>
              <a:gdLst/>
              <a:ahLst/>
              <a:cxnLst/>
              <a:rect l="l" t="t" r="r" b="b"/>
              <a:pathLst>
                <a:path w="4817575" h="673119">
                  <a:moveTo>
                    <a:pt x="0" y="0"/>
                  </a:moveTo>
                  <a:lnTo>
                    <a:pt x="4817575" y="0"/>
                  </a:lnTo>
                  <a:lnTo>
                    <a:pt x="4817575" y="673119"/>
                  </a:lnTo>
                  <a:lnTo>
                    <a:pt x="0" y="673119"/>
                  </a:lnTo>
                  <a:close/>
                </a:path>
              </a:pathLst>
            </a:custGeom>
            <a:solidFill>
              <a:srgbClr val="B58674"/>
            </a:solidFill>
          </p:spPr>
        </p:sp>
        <p:sp>
          <p:nvSpPr>
            <p:cNvPr id="7" name="TextBox 7"/>
            <p:cNvSpPr txBox="1"/>
            <p:nvPr/>
          </p:nvSpPr>
          <p:spPr>
            <a:xfrm>
              <a:off x="0" y="-38100"/>
              <a:ext cx="4817575" cy="71121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3730" y="2373172"/>
            <a:ext cx="18288000" cy="5066235"/>
            <a:chOff x="0" y="0"/>
            <a:chExt cx="4816593" cy="1334317"/>
          </a:xfrm>
        </p:grpSpPr>
        <p:sp>
          <p:nvSpPr>
            <p:cNvPr id="9" name="Freeform 9"/>
            <p:cNvSpPr/>
            <p:nvPr/>
          </p:nvSpPr>
          <p:spPr>
            <a:xfrm>
              <a:off x="0" y="0"/>
              <a:ext cx="4816592" cy="1334317"/>
            </a:xfrm>
            <a:custGeom>
              <a:avLst/>
              <a:gdLst/>
              <a:ahLst/>
              <a:cxnLst/>
              <a:rect l="l" t="t" r="r" b="b"/>
              <a:pathLst>
                <a:path w="4816592" h="1334317">
                  <a:moveTo>
                    <a:pt x="0" y="0"/>
                  </a:moveTo>
                  <a:lnTo>
                    <a:pt x="4816592" y="0"/>
                  </a:lnTo>
                  <a:lnTo>
                    <a:pt x="4816592" y="1334317"/>
                  </a:lnTo>
                  <a:lnTo>
                    <a:pt x="0" y="1334317"/>
                  </a:lnTo>
                  <a:close/>
                </a:path>
              </a:pathLst>
            </a:custGeom>
            <a:solidFill>
              <a:srgbClr val="FFE5DB"/>
            </a:solidFill>
          </p:spPr>
        </p:sp>
        <p:sp>
          <p:nvSpPr>
            <p:cNvPr id="10" name="TextBox 10"/>
            <p:cNvSpPr txBox="1"/>
            <p:nvPr/>
          </p:nvSpPr>
          <p:spPr>
            <a:xfrm>
              <a:off x="0" y="-38100"/>
              <a:ext cx="4816593" cy="137241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363688" y="651590"/>
            <a:ext cx="1173753" cy="1159081"/>
          </a:xfrm>
          <a:custGeom>
            <a:avLst/>
            <a:gdLst/>
            <a:ahLst/>
            <a:cxnLst/>
            <a:rect l="l" t="t" r="r" b="b"/>
            <a:pathLst>
              <a:path w="1173753" h="1159081">
                <a:moveTo>
                  <a:pt x="0" y="0"/>
                </a:moveTo>
                <a:lnTo>
                  <a:pt x="1173753" y="0"/>
                </a:lnTo>
                <a:lnTo>
                  <a:pt x="1173753" y="1159081"/>
                </a:lnTo>
                <a:lnTo>
                  <a:pt x="0" y="11590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TextBox 12"/>
          <p:cNvSpPr txBox="1"/>
          <p:nvPr/>
        </p:nvSpPr>
        <p:spPr>
          <a:xfrm>
            <a:off x="103152" y="3717832"/>
            <a:ext cx="9883060" cy="1425668"/>
          </a:xfrm>
          <a:prstGeom prst="rect">
            <a:avLst/>
          </a:prstGeom>
        </p:spPr>
        <p:txBody>
          <a:bodyPr lIns="0" tIns="0" rIns="0" bIns="0" rtlCol="0" anchor="t">
            <a:spAutoFit/>
          </a:bodyPr>
          <a:lstStyle/>
          <a:p>
            <a:pPr algn="ctr">
              <a:lnSpc>
                <a:spcPts val="11218"/>
              </a:lnSpc>
            </a:pPr>
            <a:r>
              <a:rPr lang="en-US" sz="9271" b="1" spc="899">
                <a:solidFill>
                  <a:srgbClr val="663D2D"/>
                </a:solidFill>
                <a:latin typeface="Black Mango Bold"/>
                <a:ea typeface="Black Mango Bold"/>
                <a:cs typeface="Black Mango Bold"/>
                <a:sym typeface="Black Mango Bold"/>
              </a:rPr>
              <a:t>THANK YOU</a:t>
            </a:r>
          </a:p>
        </p:txBody>
      </p:sp>
      <p:sp>
        <p:nvSpPr>
          <p:cNvPr id="13" name="Freeform 13"/>
          <p:cNvSpPr/>
          <p:nvPr/>
        </p:nvSpPr>
        <p:spPr>
          <a:xfrm>
            <a:off x="9901263" y="1593984"/>
            <a:ext cx="8266561" cy="7154332"/>
          </a:xfrm>
          <a:custGeom>
            <a:avLst/>
            <a:gdLst/>
            <a:ahLst/>
            <a:cxnLst/>
            <a:rect l="l" t="t" r="r" b="b"/>
            <a:pathLst>
              <a:path w="8266561" h="7154332">
                <a:moveTo>
                  <a:pt x="0" y="0"/>
                </a:moveTo>
                <a:lnTo>
                  <a:pt x="8266561" y="0"/>
                </a:lnTo>
                <a:lnTo>
                  <a:pt x="8266561" y="7154332"/>
                </a:lnTo>
                <a:lnTo>
                  <a:pt x="0" y="71543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4" name="Group 14"/>
          <p:cNvGrpSpPr/>
          <p:nvPr/>
        </p:nvGrpSpPr>
        <p:grpSpPr>
          <a:xfrm>
            <a:off x="10146897" y="1756811"/>
            <a:ext cx="7799373" cy="6753905"/>
            <a:chOff x="0" y="0"/>
            <a:chExt cx="4282440" cy="3708400"/>
          </a:xfrm>
        </p:grpSpPr>
        <p:sp>
          <p:nvSpPr>
            <p:cNvPr id="15" name="Freeform 15"/>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6"/>
              <a:stretch>
                <a:fillRect l="-14987" r="-14987"/>
              </a:stretch>
            </a:blipFill>
          </p:spPr>
        </p:sp>
      </p:grpSp>
      <p:sp>
        <p:nvSpPr>
          <p:cNvPr id="16" name="Freeform 16"/>
          <p:cNvSpPr/>
          <p:nvPr/>
        </p:nvSpPr>
        <p:spPr>
          <a:xfrm>
            <a:off x="2652201" y="562501"/>
            <a:ext cx="1573041" cy="1320371"/>
          </a:xfrm>
          <a:custGeom>
            <a:avLst/>
            <a:gdLst/>
            <a:ahLst/>
            <a:cxnLst/>
            <a:rect l="l" t="t" r="r" b="b"/>
            <a:pathLst>
              <a:path w="1573041" h="1320371">
                <a:moveTo>
                  <a:pt x="0" y="0"/>
                </a:moveTo>
                <a:lnTo>
                  <a:pt x="1573040" y="0"/>
                </a:lnTo>
                <a:lnTo>
                  <a:pt x="1573040" y="1320371"/>
                </a:lnTo>
                <a:lnTo>
                  <a:pt x="0" y="132037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7" name="Freeform 17"/>
          <p:cNvSpPr/>
          <p:nvPr/>
        </p:nvSpPr>
        <p:spPr>
          <a:xfrm>
            <a:off x="4342521" y="651590"/>
            <a:ext cx="1173753" cy="1159081"/>
          </a:xfrm>
          <a:custGeom>
            <a:avLst/>
            <a:gdLst/>
            <a:ahLst/>
            <a:cxnLst/>
            <a:rect l="l" t="t" r="r" b="b"/>
            <a:pathLst>
              <a:path w="1173753" h="1159081">
                <a:moveTo>
                  <a:pt x="0" y="0"/>
                </a:moveTo>
                <a:lnTo>
                  <a:pt x="1173753" y="0"/>
                </a:lnTo>
                <a:lnTo>
                  <a:pt x="1173753" y="1159081"/>
                </a:lnTo>
                <a:lnTo>
                  <a:pt x="0" y="11590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a:off x="2026741" y="7668007"/>
            <a:ext cx="5849824" cy="2303368"/>
          </a:xfrm>
          <a:custGeom>
            <a:avLst/>
            <a:gdLst/>
            <a:ahLst/>
            <a:cxnLst/>
            <a:rect l="l" t="t" r="r" b="b"/>
            <a:pathLst>
              <a:path w="5849824" h="2303368">
                <a:moveTo>
                  <a:pt x="0" y="0"/>
                </a:moveTo>
                <a:lnTo>
                  <a:pt x="5849823" y="0"/>
                </a:lnTo>
                <a:lnTo>
                  <a:pt x="5849823" y="2303368"/>
                </a:lnTo>
                <a:lnTo>
                  <a:pt x="0" y="230336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9" name="TextBox 19"/>
          <p:cNvSpPr txBox="1"/>
          <p:nvPr/>
        </p:nvSpPr>
        <p:spPr>
          <a:xfrm>
            <a:off x="1028700" y="5478750"/>
            <a:ext cx="8031964" cy="620682"/>
          </a:xfrm>
          <a:prstGeom prst="rect">
            <a:avLst/>
          </a:prstGeom>
        </p:spPr>
        <p:txBody>
          <a:bodyPr lIns="0" tIns="0" rIns="0" bIns="0" rtlCol="0" anchor="t">
            <a:spAutoFit/>
          </a:bodyPr>
          <a:lstStyle/>
          <a:p>
            <a:pPr algn="ctr">
              <a:lnSpc>
                <a:spcPts val="5164"/>
              </a:lnSpc>
            </a:pPr>
            <a:r>
              <a:rPr lang="en-US" sz="3688" b="1" spc="553">
                <a:solidFill>
                  <a:srgbClr val="663D2D"/>
                </a:solidFill>
                <a:latin typeface="Black Mango Bold"/>
                <a:ea typeface="Black Mango Bold"/>
                <a:cs typeface="Black Mango Bold"/>
                <a:sym typeface="Black Mango Bold"/>
              </a:rPr>
              <a:t>GROUP 5</a:t>
            </a:r>
          </a:p>
        </p:txBody>
      </p:sp>
      <p:sp>
        <p:nvSpPr>
          <p:cNvPr id="20" name="Freeform 20"/>
          <p:cNvSpPr/>
          <p:nvPr/>
        </p:nvSpPr>
        <p:spPr>
          <a:xfrm>
            <a:off x="5653496" y="490300"/>
            <a:ext cx="1573041" cy="1320371"/>
          </a:xfrm>
          <a:custGeom>
            <a:avLst/>
            <a:gdLst/>
            <a:ahLst/>
            <a:cxnLst/>
            <a:rect l="l" t="t" r="r" b="b"/>
            <a:pathLst>
              <a:path w="1573041" h="1320371">
                <a:moveTo>
                  <a:pt x="0" y="0"/>
                </a:moveTo>
                <a:lnTo>
                  <a:pt x="1573041" y="0"/>
                </a:lnTo>
                <a:lnTo>
                  <a:pt x="1573041" y="1320371"/>
                </a:lnTo>
                <a:lnTo>
                  <a:pt x="0" y="132037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1" name="Freeform 21"/>
          <p:cNvSpPr/>
          <p:nvPr/>
        </p:nvSpPr>
        <p:spPr>
          <a:xfrm>
            <a:off x="7365864" y="570945"/>
            <a:ext cx="1173753" cy="1159081"/>
          </a:xfrm>
          <a:custGeom>
            <a:avLst/>
            <a:gdLst/>
            <a:ahLst/>
            <a:cxnLst/>
            <a:rect l="l" t="t" r="r" b="b"/>
            <a:pathLst>
              <a:path w="1173753" h="1159081">
                <a:moveTo>
                  <a:pt x="0" y="0"/>
                </a:moveTo>
                <a:lnTo>
                  <a:pt x="1173752" y="0"/>
                </a:lnTo>
                <a:lnTo>
                  <a:pt x="1173752" y="1159081"/>
                </a:lnTo>
                <a:lnTo>
                  <a:pt x="0" y="11590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E5DB"/>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7148068" cy="10287000"/>
            <a:chOff x="0" y="0"/>
            <a:chExt cx="1882619" cy="2709333"/>
          </a:xfrm>
        </p:grpSpPr>
        <p:sp>
          <p:nvSpPr>
            <p:cNvPr id="3" name="Freeform 3"/>
            <p:cNvSpPr/>
            <p:nvPr/>
          </p:nvSpPr>
          <p:spPr>
            <a:xfrm>
              <a:off x="0" y="0"/>
              <a:ext cx="1882619" cy="2709333"/>
            </a:xfrm>
            <a:custGeom>
              <a:avLst/>
              <a:gdLst/>
              <a:ahLst/>
              <a:cxnLst/>
              <a:rect l="l" t="t" r="r" b="b"/>
              <a:pathLst>
                <a:path w="1882619" h="2709333">
                  <a:moveTo>
                    <a:pt x="0" y="0"/>
                  </a:moveTo>
                  <a:lnTo>
                    <a:pt x="1882619" y="0"/>
                  </a:lnTo>
                  <a:lnTo>
                    <a:pt x="1882619" y="2709333"/>
                  </a:lnTo>
                  <a:lnTo>
                    <a:pt x="0" y="2709333"/>
                  </a:lnTo>
                  <a:close/>
                </a:path>
              </a:pathLst>
            </a:custGeom>
            <a:solidFill>
              <a:srgbClr val="B58674"/>
            </a:solidFill>
          </p:spPr>
        </p:sp>
        <p:sp>
          <p:nvSpPr>
            <p:cNvPr id="4" name="TextBox 4"/>
            <p:cNvSpPr txBox="1"/>
            <p:nvPr/>
          </p:nvSpPr>
          <p:spPr>
            <a:xfrm>
              <a:off x="0" y="-38100"/>
              <a:ext cx="1882619" cy="2747433"/>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124866" y="633766"/>
            <a:ext cx="2036528" cy="203652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3D2D"/>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4565755" y="633766"/>
            <a:ext cx="2036528" cy="203652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3D2D"/>
            </a:soli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0124866" y="3769880"/>
            <a:ext cx="2036528" cy="2036528"/>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3D2D"/>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4565755" y="3769880"/>
            <a:ext cx="2036528" cy="2036528"/>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3D2D"/>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4565755" y="6907645"/>
            <a:ext cx="2036528" cy="2036528"/>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3D2D"/>
            </a:solidFill>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20" name="Group 20"/>
          <p:cNvGrpSpPr/>
          <p:nvPr/>
        </p:nvGrpSpPr>
        <p:grpSpPr>
          <a:xfrm>
            <a:off x="10124866" y="6907645"/>
            <a:ext cx="2036528" cy="2036528"/>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3D2D"/>
            </a:solidFill>
          </p:spPr>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3" name="Freeform 23"/>
          <p:cNvSpPr/>
          <p:nvPr/>
        </p:nvSpPr>
        <p:spPr>
          <a:xfrm>
            <a:off x="1497587" y="5586845"/>
            <a:ext cx="4152894" cy="3000466"/>
          </a:xfrm>
          <a:custGeom>
            <a:avLst/>
            <a:gdLst/>
            <a:ahLst/>
            <a:cxnLst/>
            <a:rect l="l" t="t" r="r" b="b"/>
            <a:pathLst>
              <a:path w="4152894" h="3000466">
                <a:moveTo>
                  <a:pt x="0" y="0"/>
                </a:moveTo>
                <a:lnTo>
                  <a:pt x="4152894" y="0"/>
                </a:lnTo>
                <a:lnTo>
                  <a:pt x="4152894" y="3000466"/>
                </a:lnTo>
                <a:lnTo>
                  <a:pt x="0" y="30004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4" name="TextBox 24"/>
          <p:cNvSpPr txBox="1"/>
          <p:nvPr/>
        </p:nvSpPr>
        <p:spPr>
          <a:xfrm>
            <a:off x="735968" y="2707324"/>
            <a:ext cx="5676133" cy="2414106"/>
          </a:xfrm>
          <a:prstGeom prst="rect">
            <a:avLst/>
          </a:prstGeom>
        </p:spPr>
        <p:txBody>
          <a:bodyPr lIns="0" tIns="0" rIns="0" bIns="0" rtlCol="0" anchor="t">
            <a:spAutoFit/>
          </a:bodyPr>
          <a:lstStyle/>
          <a:p>
            <a:pPr algn="ctr">
              <a:lnSpc>
                <a:spcPts val="9739"/>
              </a:lnSpc>
            </a:pPr>
            <a:r>
              <a:rPr lang="en-US" sz="6956" b="1">
                <a:solidFill>
                  <a:srgbClr val="FFFFFF"/>
                </a:solidFill>
                <a:latin typeface="Black Mango Bold"/>
                <a:ea typeface="Black Mango Bold"/>
                <a:cs typeface="Black Mango Bold"/>
                <a:sym typeface="Black Mango Bold"/>
              </a:rPr>
              <a:t>TABLE OF</a:t>
            </a:r>
          </a:p>
          <a:p>
            <a:pPr algn="ctr">
              <a:lnSpc>
                <a:spcPts val="9739"/>
              </a:lnSpc>
            </a:pPr>
            <a:r>
              <a:rPr lang="en-US" sz="6956" b="1">
                <a:solidFill>
                  <a:srgbClr val="FFFFFF"/>
                </a:solidFill>
                <a:latin typeface="Black Mango Bold"/>
                <a:ea typeface="Black Mango Bold"/>
                <a:cs typeface="Black Mango Bold"/>
                <a:sym typeface="Black Mango Bold"/>
              </a:rPr>
              <a:t>CONTENT</a:t>
            </a:r>
          </a:p>
        </p:txBody>
      </p:sp>
      <p:sp>
        <p:nvSpPr>
          <p:cNvPr id="25" name="TextBox 25"/>
          <p:cNvSpPr txBox="1"/>
          <p:nvPr/>
        </p:nvSpPr>
        <p:spPr>
          <a:xfrm>
            <a:off x="9467850" y="2734240"/>
            <a:ext cx="3350561" cy="873125"/>
          </a:xfrm>
          <a:prstGeom prst="rect">
            <a:avLst/>
          </a:prstGeom>
        </p:spPr>
        <p:txBody>
          <a:bodyPr lIns="0" tIns="0" rIns="0" bIns="0" rtlCol="0" anchor="t">
            <a:spAutoFit/>
          </a:bodyPr>
          <a:lstStyle/>
          <a:p>
            <a:pPr algn="ctr" rtl="1">
              <a:lnSpc>
                <a:spcPts val="7000"/>
              </a:lnSpc>
            </a:pPr>
            <a:r>
              <a:rPr lang="he-IL" sz="5000" spc="100">
                <a:solidFill>
                  <a:srgbClr val="663D2D"/>
                </a:solidFill>
                <a:latin typeface="Petel"/>
                <a:ea typeface="Petel"/>
                <a:cs typeface="Petel"/>
                <a:sym typeface="Petel"/>
                <a:rtl/>
              </a:rPr>
              <a:t>תרשים אירועים</a:t>
            </a:r>
          </a:p>
        </p:txBody>
      </p:sp>
      <p:sp>
        <p:nvSpPr>
          <p:cNvPr id="26" name="TextBox 26"/>
          <p:cNvSpPr txBox="1"/>
          <p:nvPr/>
        </p:nvSpPr>
        <p:spPr>
          <a:xfrm>
            <a:off x="10020850" y="645721"/>
            <a:ext cx="2244562" cy="1802639"/>
          </a:xfrm>
          <a:prstGeom prst="rect">
            <a:avLst/>
          </a:prstGeom>
        </p:spPr>
        <p:txBody>
          <a:bodyPr lIns="0" tIns="0" rIns="0" bIns="0" rtlCol="0" anchor="t">
            <a:spAutoFit/>
          </a:bodyPr>
          <a:lstStyle/>
          <a:p>
            <a:pPr algn="ctr">
              <a:lnSpc>
                <a:spcPts val="13999"/>
              </a:lnSpc>
            </a:pPr>
            <a:r>
              <a:rPr lang="en-US" sz="9999" b="1">
                <a:solidFill>
                  <a:srgbClr val="FFE5DB"/>
                </a:solidFill>
                <a:latin typeface="KtavYadCLM Bold"/>
                <a:ea typeface="KtavYadCLM Bold"/>
                <a:cs typeface="KtavYadCLM Bold"/>
                <a:sym typeface="KtavYadCLM Bold"/>
              </a:rPr>
              <a:t>1</a:t>
            </a:r>
          </a:p>
        </p:txBody>
      </p:sp>
      <p:sp>
        <p:nvSpPr>
          <p:cNvPr id="27" name="TextBox 27"/>
          <p:cNvSpPr txBox="1"/>
          <p:nvPr/>
        </p:nvSpPr>
        <p:spPr>
          <a:xfrm>
            <a:off x="14275076" y="636196"/>
            <a:ext cx="2244562" cy="1788313"/>
          </a:xfrm>
          <a:prstGeom prst="rect">
            <a:avLst/>
          </a:prstGeom>
        </p:spPr>
        <p:txBody>
          <a:bodyPr lIns="0" tIns="0" rIns="0" bIns="0" rtlCol="0" anchor="t">
            <a:spAutoFit/>
          </a:bodyPr>
          <a:lstStyle/>
          <a:p>
            <a:pPr algn="ctr">
              <a:lnSpc>
                <a:spcPts val="13739"/>
              </a:lnSpc>
            </a:pPr>
            <a:r>
              <a:rPr lang="en-US" sz="9813" b="1">
                <a:solidFill>
                  <a:srgbClr val="FFE5DB"/>
                </a:solidFill>
                <a:latin typeface="KtavYadCLM Bold"/>
                <a:ea typeface="KtavYadCLM Bold"/>
                <a:cs typeface="KtavYadCLM Bold"/>
                <a:sym typeface="KtavYadCLM Bold"/>
              </a:rPr>
              <a:t>2</a:t>
            </a:r>
          </a:p>
        </p:txBody>
      </p:sp>
      <p:sp>
        <p:nvSpPr>
          <p:cNvPr id="28" name="TextBox 28"/>
          <p:cNvSpPr txBox="1"/>
          <p:nvPr/>
        </p:nvSpPr>
        <p:spPr>
          <a:xfrm>
            <a:off x="9467850" y="5748770"/>
            <a:ext cx="3350561" cy="873125"/>
          </a:xfrm>
          <a:prstGeom prst="rect">
            <a:avLst/>
          </a:prstGeom>
        </p:spPr>
        <p:txBody>
          <a:bodyPr lIns="0" tIns="0" rIns="0" bIns="0" rtlCol="0" anchor="t">
            <a:spAutoFit/>
          </a:bodyPr>
          <a:lstStyle/>
          <a:p>
            <a:pPr algn="ctr" rtl="1">
              <a:lnSpc>
                <a:spcPts val="7000"/>
              </a:lnSpc>
            </a:pPr>
            <a:r>
              <a:rPr lang="he-IL" sz="5000" spc="100">
                <a:solidFill>
                  <a:srgbClr val="663D2D"/>
                </a:solidFill>
                <a:latin typeface="Petel"/>
                <a:ea typeface="Petel"/>
                <a:cs typeface="Petel"/>
                <a:sym typeface="Petel"/>
                <a:rtl/>
              </a:rPr>
              <a:t>מדדים נבחרים</a:t>
            </a:r>
          </a:p>
        </p:txBody>
      </p:sp>
      <p:sp>
        <p:nvSpPr>
          <p:cNvPr id="29" name="TextBox 29"/>
          <p:cNvSpPr txBox="1"/>
          <p:nvPr/>
        </p:nvSpPr>
        <p:spPr>
          <a:xfrm>
            <a:off x="9982750" y="3800885"/>
            <a:ext cx="2244562" cy="1802639"/>
          </a:xfrm>
          <a:prstGeom prst="rect">
            <a:avLst/>
          </a:prstGeom>
        </p:spPr>
        <p:txBody>
          <a:bodyPr lIns="0" tIns="0" rIns="0" bIns="0" rtlCol="0" anchor="t">
            <a:spAutoFit/>
          </a:bodyPr>
          <a:lstStyle/>
          <a:p>
            <a:pPr algn="ctr">
              <a:lnSpc>
                <a:spcPts val="13999"/>
              </a:lnSpc>
            </a:pPr>
            <a:r>
              <a:rPr lang="en-US" sz="9999" b="1">
                <a:solidFill>
                  <a:srgbClr val="FFE5DB"/>
                </a:solidFill>
                <a:latin typeface="KtavYadCLM Bold"/>
                <a:ea typeface="KtavYadCLM Bold"/>
                <a:cs typeface="KtavYadCLM Bold"/>
                <a:sym typeface="KtavYadCLM Bold"/>
              </a:rPr>
              <a:t>3</a:t>
            </a:r>
          </a:p>
        </p:txBody>
      </p:sp>
      <p:sp>
        <p:nvSpPr>
          <p:cNvPr id="30" name="TextBox 30"/>
          <p:cNvSpPr txBox="1"/>
          <p:nvPr/>
        </p:nvSpPr>
        <p:spPr>
          <a:xfrm>
            <a:off x="14275076" y="3784207"/>
            <a:ext cx="2244562" cy="1802639"/>
          </a:xfrm>
          <a:prstGeom prst="rect">
            <a:avLst/>
          </a:prstGeom>
        </p:spPr>
        <p:txBody>
          <a:bodyPr lIns="0" tIns="0" rIns="0" bIns="0" rtlCol="0" anchor="t">
            <a:spAutoFit/>
          </a:bodyPr>
          <a:lstStyle/>
          <a:p>
            <a:pPr algn="ctr">
              <a:lnSpc>
                <a:spcPts val="13999"/>
              </a:lnSpc>
            </a:pPr>
            <a:r>
              <a:rPr lang="en-US" sz="9999" b="1">
                <a:solidFill>
                  <a:srgbClr val="FFE5DB"/>
                </a:solidFill>
                <a:latin typeface="KtavYadCLM Bold"/>
                <a:ea typeface="KtavYadCLM Bold"/>
                <a:cs typeface="KtavYadCLM Bold"/>
                <a:sym typeface="KtavYadCLM Bold"/>
              </a:rPr>
              <a:t>4</a:t>
            </a:r>
          </a:p>
        </p:txBody>
      </p:sp>
      <p:sp>
        <p:nvSpPr>
          <p:cNvPr id="31" name="TextBox 31"/>
          <p:cNvSpPr txBox="1"/>
          <p:nvPr/>
        </p:nvSpPr>
        <p:spPr>
          <a:xfrm>
            <a:off x="14275076" y="6891240"/>
            <a:ext cx="2244562" cy="1802639"/>
          </a:xfrm>
          <a:prstGeom prst="rect">
            <a:avLst/>
          </a:prstGeom>
        </p:spPr>
        <p:txBody>
          <a:bodyPr lIns="0" tIns="0" rIns="0" bIns="0" rtlCol="0" anchor="t">
            <a:spAutoFit/>
          </a:bodyPr>
          <a:lstStyle/>
          <a:p>
            <a:pPr algn="ctr">
              <a:lnSpc>
                <a:spcPts val="13999"/>
              </a:lnSpc>
            </a:pPr>
            <a:r>
              <a:rPr lang="en-US" sz="9999" b="1">
                <a:solidFill>
                  <a:srgbClr val="FFE5DB"/>
                </a:solidFill>
                <a:latin typeface="KtavYadCLM Bold"/>
                <a:ea typeface="KtavYadCLM Bold"/>
                <a:cs typeface="KtavYadCLM Bold"/>
                <a:sym typeface="KtavYadCLM Bold"/>
              </a:rPr>
              <a:t>6</a:t>
            </a:r>
          </a:p>
        </p:txBody>
      </p:sp>
      <p:sp>
        <p:nvSpPr>
          <p:cNvPr id="32" name="TextBox 32"/>
          <p:cNvSpPr txBox="1"/>
          <p:nvPr/>
        </p:nvSpPr>
        <p:spPr>
          <a:xfrm>
            <a:off x="10020850" y="6919601"/>
            <a:ext cx="2244562" cy="1802639"/>
          </a:xfrm>
          <a:prstGeom prst="rect">
            <a:avLst/>
          </a:prstGeom>
        </p:spPr>
        <p:txBody>
          <a:bodyPr lIns="0" tIns="0" rIns="0" bIns="0" rtlCol="0" anchor="t">
            <a:spAutoFit/>
          </a:bodyPr>
          <a:lstStyle/>
          <a:p>
            <a:pPr algn="ctr">
              <a:lnSpc>
                <a:spcPts val="13999"/>
              </a:lnSpc>
            </a:pPr>
            <a:r>
              <a:rPr lang="en-US" sz="9999" b="1">
                <a:solidFill>
                  <a:srgbClr val="FFE5DB"/>
                </a:solidFill>
                <a:latin typeface="KtavYadCLM Bold"/>
                <a:ea typeface="KtavYadCLM Bold"/>
                <a:cs typeface="KtavYadCLM Bold"/>
                <a:sym typeface="KtavYadCLM Bold"/>
              </a:rPr>
              <a:t>5</a:t>
            </a:r>
          </a:p>
        </p:txBody>
      </p:sp>
      <p:sp>
        <p:nvSpPr>
          <p:cNvPr id="33" name="TextBox 33"/>
          <p:cNvSpPr txBox="1"/>
          <p:nvPr/>
        </p:nvSpPr>
        <p:spPr>
          <a:xfrm>
            <a:off x="13674793" y="2726374"/>
            <a:ext cx="3953716" cy="873125"/>
          </a:xfrm>
          <a:prstGeom prst="rect">
            <a:avLst/>
          </a:prstGeom>
        </p:spPr>
        <p:txBody>
          <a:bodyPr lIns="0" tIns="0" rIns="0" bIns="0" rtlCol="0" anchor="t">
            <a:spAutoFit/>
          </a:bodyPr>
          <a:lstStyle/>
          <a:p>
            <a:pPr algn="ctr" rtl="1">
              <a:lnSpc>
                <a:spcPts val="7000"/>
              </a:lnSpc>
            </a:pPr>
            <a:r>
              <a:rPr lang="he-IL" sz="5000" spc="100">
                <a:solidFill>
                  <a:srgbClr val="663D2D"/>
                </a:solidFill>
                <a:latin typeface="Petel"/>
                <a:ea typeface="Petel"/>
                <a:cs typeface="Petel"/>
                <a:sym typeface="Petel"/>
                <a:rtl/>
              </a:rPr>
              <a:t>בעיות במצב הקיים</a:t>
            </a:r>
          </a:p>
        </p:txBody>
      </p:sp>
      <p:sp>
        <p:nvSpPr>
          <p:cNvPr id="34" name="TextBox 34"/>
          <p:cNvSpPr txBox="1"/>
          <p:nvPr/>
        </p:nvSpPr>
        <p:spPr>
          <a:xfrm>
            <a:off x="13353481" y="5748770"/>
            <a:ext cx="4087751" cy="873125"/>
          </a:xfrm>
          <a:prstGeom prst="rect">
            <a:avLst/>
          </a:prstGeom>
        </p:spPr>
        <p:txBody>
          <a:bodyPr lIns="0" tIns="0" rIns="0" bIns="0" rtlCol="0" anchor="t">
            <a:spAutoFit/>
          </a:bodyPr>
          <a:lstStyle/>
          <a:p>
            <a:pPr algn="ctr" rtl="1">
              <a:lnSpc>
                <a:spcPts val="7000"/>
              </a:lnSpc>
            </a:pPr>
            <a:r>
              <a:rPr lang="he-IL" sz="5000" spc="100">
                <a:solidFill>
                  <a:srgbClr val="663D2D"/>
                </a:solidFill>
                <a:latin typeface="Petel"/>
                <a:ea typeface="Petel"/>
                <a:cs typeface="Petel"/>
                <a:sym typeface="Petel"/>
                <a:rtl/>
              </a:rPr>
              <a:t>קומבינציית חלופות</a:t>
            </a:r>
          </a:p>
        </p:txBody>
      </p:sp>
      <p:sp>
        <p:nvSpPr>
          <p:cNvPr id="35" name="TextBox 35"/>
          <p:cNvSpPr txBox="1"/>
          <p:nvPr/>
        </p:nvSpPr>
        <p:spPr>
          <a:xfrm>
            <a:off x="9036487" y="8887024"/>
            <a:ext cx="3886699" cy="873125"/>
          </a:xfrm>
          <a:prstGeom prst="rect">
            <a:avLst/>
          </a:prstGeom>
        </p:spPr>
        <p:txBody>
          <a:bodyPr lIns="0" tIns="0" rIns="0" bIns="0" rtlCol="0" anchor="t">
            <a:spAutoFit/>
          </a:bodyPr>
          <a:lstStyle/>
          <a:p>
            <a:pPr algn="ctr" rtl="1">
              <a:lnSpc>
                <a:spcPts val="7000"/>
              </a:lnSpc>
            </a:pPr>
            <a:r>
              <a:rPr lang="he-IL" sz="5000" spc="100">
                <a:solidFill>
                  <a:srgbClr val="663D2D"/>
                </a:solidFill>
                <a:latin typeface="Petel"/>
                <a:ea typeface="Petel"/>
                <a:cs typeface="Petel"/>
                <a:sym typeface="Petel"/>
                <a:rtl/>
              </a:rPr>
              <a:t>השוואה בין חלופות</a:t>
            </a:r>
          </a:p>
        </p:txBody>
      </p:sp>
      <p:sp>
        <p:nvSpPr>
          <p:cNvPr id="36" name="TextBox 36"/>
          <p:cNvSpPr txBox="1"/>
          <p:nvPr/>
        </p:nvSpPr>
        <p:spPr>
          <a:xfrm>
            <a:off x="13722076" y="8887024"/>
            <a:ext cx="3906434" cy="873125"/>
          </a:xfrm>
          <a:prstGeom prst="rect">
            <a:avLst/>
          </a:prstGeom>
        </p:spPr>
        <p:txBody>
          <a:bodyPr lIns="0" tIns="0" rIns="0" bIns="0" rtlCol="0" anchor="t">
            <a:spAutoFit/>
          </a:bodyPr>
          <a:lstStyle/>
          <a:p>
            <a:pPr algn="ctr" rtl="1">
              <a:lnSpc>
                <a:spcPts val="7000"/>
              </a:lnSpc>
            </a:pPr>
            <a:r>
              <a:rPr lang="he-IL" sz="5000" spc="100">
                <a:solidFill>
                  <a:srgbClr val="663D2D"/>
                </a:solidFill>
                <a:latin typeface="Petel"/>
                <a:ea typeface="Petel"/>
                <a:cs typeface="Petel"/>
                <a:sym typeface="Petel"/>
                <a:rtl/>
              </a:rPr>
              <a:t>מסקנות והמלצות</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E5DB"/>
        </a:solidFill>
        <a:effectLst/>
      </p:bgPr>
    </p:bg>
    <p:spTree>
      <p:nvGrpSpPr>
        <p:cNvPr id="1" name=""/>
        <p:cNvGrpSpPr/>
        <p:nvPr/>
      </p:nvGrpSpPr>
      <p:grpSpPr>
        <a:xfrm>
          <a:off x="0" y="0"/>
          <a:ext cx="0" cy="0"/>
          <a:chOff x="0" y="0"/>
          <a:chExt cx="0" cy="0"/>
        </a:xfrm>
      </p:grpSpPr>
      <p:grpSp>
        <p:nvGrpSpPr>
          <p:cNvPr id="2" name="Group 2"/>
          <p:cNvGrpSpPr/>
          <p:nvPr/>
        </p:nvGrpSpPr>
        <p:grpSpPr>
          <a:xfrm>
            <a:off x="7559865" y="508636"/>
            <a:ext cx="10728135" cy="1581716"/>
            <a:chOff x="0" y="0"/>
            <a:chExt cx="2600628" cy="383427"/>
          </a:xfrm>
        </p:grpSpPr>
        <p:sp>
          <p:nvSpPr>
            <p:cNvPr id="3" name="Freeform 3"/>
            <p:cNvSpPr/>
            <p:nvPr/>
          </p:nvSpPr>
          <p:spPr>
            <a:xfrm>
              <a:off x="0" y="0"/>
              <a:ext cx="2600628" cy="383427"/>
            </a:xfrm>
            <a:custGeom>
              <a:avLst/>
              <a:gdLst/>
              <a:ahLst/>
              <a:cxnLst/>
              <a:rect l="l" t="t" r="r" b="b"/>
              <a:pathLst>
                <a:path w="2600628" h="383427">
                  <a:moveTo>
                    <a:pt x="0" y="0"/>
                  </a:moveTo>
                  <a:lnTo>
                    <a:pt x="2600628" y="0"/>
                  </a:lnTo>
                  <a:lnTo>
                    <a:pt x="2600628" y="383427"/>
                  </a:lnTo>
                  <a:lnTo>
                    <a:pt x="0" y="383427"/>
                  </a:lnTo>
                  <a:close/>
                </a:path>
              </a:pathLst>
            </a:custGeom>
            <a:solidFill>
              <a:srgbClr val="B58674"/>
            </a:solidFill>
            <a:ln cap="sq">
              <a:noFill/>
              <a:prstDash val="solid"/>
              <a:miter/>
            </a:ln>
          </p:spPr>
        </p:sp>
        <p:sp>
          <p:nvSpPr>
            <p:cNvPr id="4" name="TextBox 4"/>
            <p:cNvSpPr txBox="1"/>
            <p:nvPr/>
          </p:nvSpPr>
          <p:spPr>
            <a:xfrm>
              <a:off x="0" y="-38100"/>
              <a:ext cx="2600628" cy="421527"/>
            </a:xfrm>
            <a:prstGeom prst="rect">
              <a:avLst/>
            </a:prstGeom>
          </p:spPr>
          <p:txBody>
            <a:bodyPr lIns="50800" tIns="50800" rIns="50800" bIns="50800" rtlCol="0" anchor="ctr"/>
            <a:lstStyle/>
            <a:p>
              <a:pPr algn="ctr">
                <a:lnSpc>
                  <a:spcPts val="2923"/>
                </a:lnSpc>
              </a:pPr>
              <a:endParaRPr/>
            </a:p>
          </p:txBody>
        </p:sp>
      </p:grpSp>
      <p:sp>
        <p:nvSpPr>
          <p:cNvPr id="5" name="Freeform 5"/>
          <p:cNvSpPr/>
          <p:nvPr/>
        </p:nvSpPr>
        <p:spPr>
          <a:xfrm>
            <a:off x="0" y="0"/>
            <a:ext cx="8265453" cy="10287000"/>
          </a:xfrm>
          <a:custGeom>
            <a:avLst/>
            <a:gdLst/>
            <a:ahLst/>
            <a:cxnLst/>
            <a:rect l="l" t="t" r="r" b="b"/>
            <a:pathLst>
              <a:path w="8265453" h="10287000">
                <a:moveTo>
                  <a:pt x="0" y="0"/>
                </a:moveTo>
                <a:lnTo>
                  <a:pt x="8265453" y="0"/>
                </a:lnTo>
                <a:lnTo>
                  <a:pt x="8265453" y="10287000"/>
                </a:lnTo>
                <a:lnTo>
                  <a:pt x="0" y="10287000"/>
                </a:lnTo>
                <a:lnTo>
                  <a:pt x="0" y="0"/>
                </a:lnTo>
                <a:close/>
              </a:path>
            </a:pathLst>
          </a:custGeom>
          <a:blipFill>
            <a:blip r:embed="rId2"/>
            <a:stretch>
              <a:fillRect r="-810"/>
            </a:stretch>
          </a:blipFill>
          <a:ln w="38100" cap="sq">
            <a:solidFill>
              <a:srgbClr val="663D2D"/>
            </a:solidFill>
            <a:prstDash val="solid"/>
            <a:miter/>
          </a:ln>
        </p:spPr>
      </p:sp>
      <p:sp>
        <p:nvSpPr>
          <p:cNvPr id="6" name="TextBox 6"/>
          <p:cNvSpPr txBox="1"/>
          <p:nvPr/>
        </p:nvSpPr>
        <p:spPr>
          <a:xfrm>
            <a:off x="9138453" y="2212975"/>
            <a:ext cx="8688956" cy="7834248"/>
          </a:xfrm>
          <a:prstGeom prst="rect">
            <a:avLst/>
          </a:prstGeom>
        </p:spPr>
        <p:txBody>
          <a:bodyPr lIns="0" tIns="0" rIns="0" bIns="0" rtlCol="0" anchor="t">
            <a:spAutoFit/>
          </a:bodyPr>
          <a:lstStyle/>
          <a:p>
            <a:pPr algn="r" rtl="1">
              <a:lnSpc>
                <a:spcPts val="6923"/>
              </a:lnSpc>
            </a:pPr>
            <a:r>
              <a:rPr lang="he-IL" sz="4300" u="sng">
                <a:solidFill>
                  <a:srgbClr val="000000"/>
                </a:solidFill>
                <a:latin typeface="Petel"/>
                <a:ea typeface="Petel"/>
                <a:cs typeface="Petel"/>
                <a:sym typeface="Petel"/>
                <a:rtl/>
              </a:rPr>
              <a:t>הסבר כללי</a:t>
            </a:r>
          </a:p>
          <a:p>
            <a:pPr marL="928374" lvl="1" indent="-464187" algn="r" rtl="1">
              <a:lnSpc>
                <a:spcPts val="6923"/>
              </a:lnSpc>
              <a:buFont typeface="Arial"/>
              <a:buChar char="•"/>
            </a:pPr>
            <a:r>
              <a:rPr lang="he-IL" sz="4300">
                <a:solidFill>
                  <a:srgbClr val="000000"/>
                </a:solidFill>
                <a:latin typeface="Petel"/>
                <a:ea typeface="Petel"/>
                <a:cs typeface="Petel"/>
                <a:sym typeface="Petel"/>
                <a:rtl/>
              </a:rPr>
              <a:t>ה”פלואו” של הסימולציה </a:t>
            </a:r>
          </a:p>
          <a:p>
            <a:pPr marL="928374" lvl="1" indent="-464187" algn="r" rtl="1">
              <a:lnSpc>
                <a:spcPts val="6923"/>
              </a:lnSpc>
              <a:buFont typeface="Arial"/>
              <a:buChar char="•"/>
            </a:pPr>
            <a:r>
              <a:rPr lang="he-IL" sz="4300">
                <a:solidFill>
                  <a:srgbClr val="000000"/>
                </a:solidFill>
                <a:latin typeface="Petel"/>
                <a:ea typeface="Petel"/>
                <a:cs typeface="Petel"/>
                <a:sym typeface="Petel"/>
                <a:rtl/>
              </a:rPr>
              <a:t>רוב האירועים הם אירועי “סיום” </a:t>
            </a:r>
          </a:p>
          <a:p>
            <a:pPr marL="928374" lvl="1" indent="-464187" algn="r" rtl="1">
              <a:lnSpc>
                <a:spcPts val="6923"/>
              </a:lnSpc>
              <a:buFont typeface="Arial"/>
              <a:buChar char="•"/>
            </a:pPr>
            <a:r>
              <a:rPr lang="he-IL" sz="4300">
                <a:solidFill>
                  <a:srgbClr val="000000"/>
                </a:solidFill>
                <a:latin typeface="Petel"/>
                <a:ea typeface="Petel"/>
                <a:cs typeface="Petel"/>
                <a:sym typeface="Petel"/>
                <a:rtl/>
              </a:rPr>
              <a:t>אירועי סיום יוצרים עוד  אירועי סיום</a:t>
            </a:r>
          </a:p>
          <a:p>
            <a:pPr marL="928374" lvl="1" indent="-464187" algn="r" rtl="1">
              <a:lnSpc>
                <a:spcPts val="6923"/>
              </a:lnSpc>
              <a:buFont typeface="Arial"/>
              <a:buChar char="•"/>
            </a:pPr>
            <a:r>
              <a:rPr lang="he-IL" sz="4300">
                <a:solidFill>
                  <a:srgbClr val="000000"/>
                </a:solidFill>
                <a:latin typeface="Petel"/>
                <a:ea typeface="Petel"/>
                <a:cs typeface="Petel"/>
                <a:sym typeface="Petel"/>
                <a:rtl/>
              </a:rPr>
              <a:t>אירועי נטישה</a:t>
            </a:r>
          </a:p>
          <a:p>
            <a:pPr marL="928374" lvl="1" indent="-464187" algn="r" rtl="1">
              <a:lnSpc>
                <a:spcPts val="6923"/>
              </a:lnSpc>
              <a:buFont typeface="Arial"/>
              <a:buChar char="•"/>
            </a:pPr>
            <a:r>
              <a:rPr lang="he-IL" sz="4300">
                <a:solidFill>
                  <a:srgbClr val="000000"/>
                </a:solidFill>
                <a:latin typeface="Petel"/>
                <a:ea typeface="Petel"/>
                <a:cs typeface="Petel"/>
                <a:sym typeface="Petel"/>
                <a:rtl/>
              </a:rPr>
              <a:t>משמעות קווי זיגזג בתרשים</a:t>
            </a:r>
          </a:p>
          <a:p>
            <a:pPr algn="r" rtl="1">
              <a:lnSpc>
                <a:spcPts val="6923"/>
              </a:lnSpc>
            </a:pPr>
            <a:r>
              <a:rPr lang="he-IL" sz="4300" u="sng">
                <a:solidFill>
                  <a:srgbClr val="000000"/>
                </a:solidFill>
                <a:latin typeface="Petel"/>
                <a:ea typeface="Petel"/>
                <a:cs typeface="Petel"/>
                <a:sym typeface="Petel"/>
                <a:rtl/>
              </a:rPr>
              <a:t>הנחות</a:t>
            </a:r>
          </a:p>
          <a:p>
            <a:pPr marL="928374" lvl="1" indent="-464187" algn="r" rtl="1">
              <a:lnSpc>
                <a:spcPts val="6923"/>
              </a:lnSpc>
              <a:buFont typeface="Arial"/>
              <a:buChar char="•"/>
            </a:pPr>
            <a:r>
              <a:rPr lang="he-IL" sz="4300">
                <a:solidFill>
                  <a:srgbClr val="000000"/>
                </a:solidFill>
                <a:latin typeface="Petel"/>
                <a:ea typeface="Petel"/>
                <a:cs typeface="Petel"/>
                <a:sym typeface="Petel"/>
                <a:rtl/>
              </a:rPr>
              <a:t>תחילת יום</a:t>
            </a:r>
          </a:p>
          <a:p>
            <a:pPr marL="928374" lvl="1" indent="-464187" algn="r" rtl="1">
              <a:lnSpc>
                <a:spcPts val="6923"/>
              </a:lnSpc>
              <a:buFont typeface="Arial"/>
              <a:buChar char="•"/>
            </a:pPr>
            <a:r>
              <a:rPr lang="he-IL" sz="4300">
                <a:solidFill>
                  <a:srgbClr val="000000"/>
                </a:solidFill>
                <a:latin typeface="Petel"/>
                <a:ea typeface="Petel"/>
                <a:cs typeface="Petel"/>
                <a:sym typeface="Petel"/>
                <a:rtl/>
              </a:rPr>
              <a:t>הגעות למלון</a:t>
            </a:r>
          </a:p>
        </p:txBody>
      </p:sp>
      <p:sp>
        <p:nvSpPr>
          <p:cNvPr id="7" name="Freeform 7"/>
          <p:cNvSpPr/>
          <p:nvPr/>
        </p:nvSpPr>
        <p:spPr>
          <a:xfrm>
            <a:off x="8787265" y="7508508"/>
            <a:ext cx="1548616" cy="2538715"/>
          </a:xfrm>
          <a:custGeom>
            <a:avLst/>
            <a:gdLst/>
            <a:ahLst/>
            <a:cxnLst/>
            <a:rect l="l" t="t" r="r" b="b"/>
            <a:pathLst>
              <a:path w="1548616" h="2538715">
                <a:moveTo>
                  <a:pt x="0" y="0"/>
                </a:moveTo>
                <a:lnTo>
                  <a:pt x="1548617" y="0"/>
                </a:lnTo>
                <a:lnTo>
                  <a:pt x="1548617" y="2538715"/>
                </a:lnTo>
                <a:lnTo>
                  <a:pt x="0" y="25387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9301059" y="319251"/>
            <a:ext cx="8363743" cy="1717676"/>
          </a:xfrm>
          <a:prstGeom prst="rect">
            <a:avLst/>
          </a:prstGeom>
        </p:spPr>
        <p:txBody>
          <a:bodyPr lIns="0" tIns="0" rIns="0" bIns="0" rtlCol="0" anchor="t">
            <a:spAutoFit/>
          </a:bodyPr>
          <a:lstStyle/>
          <a:p>
            <a:pPr algn="ctr" rtl="1">
              <a:lnSpc>
                <a:spcPts val="13999"/>
              </a:lnSpc>
            </a:pPr>
            <a:r>
              <a:rPr lang="he-IL" sz="9999" b="1" spc="349" dirty="0">
                <a:solidFill>
                  <a:srgbClr val="FFFFFF"/>
                </a:solidFill>
                <a:latin typeface="Petel Bold"/>
                <a:ea typeface="Petel Bold"/>
                <a:cs typeface="Petel Bold"/>
                <a:sym typeface="Petel Bold"/>
                <a:rtl/>
              </a:rPr>
              <a:t>תרשים אירועים</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E5DB"/>
        </a:solidFill>
        <a:effectLst/>
      </p:bgPr>
    </p:bg>
    <p:spTree>
      <p:nvGrpSpPr>
        <p:cNvPr id="1" name=""/>
        <p:cNvGrpSpPr/>
        <p:nvPr/>
      </p:nvGrpSpPr>
      <p:grpSpPr>
        <a:xfrm>
          <a:off x="0" y="0"/>
          <a:ext cx="0" cy="0"/>
          <a:chOff x="0" y="0"/>
          <a:chExt cx="0" cy="0"/>
        </a:xfrm>
      </p:grpSpPr>
      <p:grpSp>
        <p:nvGrpSpPr>
          <p:cNvPr id="2" name="Group 2"/>
          <p:cNvGrpSpPr/>
          <p:nvPr/>
        </p:nvGrpSpPr>
        <p:grpSpPr>
          <a:xfrm>
            <a:off x="1480518" y="4029226"/>
            <a:ext cx="2660327" cy="2660327"/>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3D2D"/>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073916" y="4029226"/>
            <a:ext cx="2660327" cy="266032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3D2D"/>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4306736" y="4021082"/>
            <a:ext cx="2660327" cy="2660327"/>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3D2D"/>
            </a:soli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0" y="810486"/>
            <a:ext cx="18288000" cy="1783932"/>
            <a:chOff x="0" y="0"/>
            <a:chExt cx="4816593" cy="469842"/>
          </a:xfrm>
        </p:grpSpPr>
        <p:sp>
          <p:nvSpPr>
            <p:cNvPr id="12" name="Freeform 12"/>
            <p:cNvSpPr/>
            <p:nvPr/>
          </p:nvSpPr>
          <p:spPr>
            <a:xfrm>
              <a:off x="0" y="0"/>
              <a:ext cx="4816592" cy="469842"/>
            </a:xfrm>
            <a:custGeom>
              <a:avLst/>
              <a:gdLst/>
              <a:ahLst/>
              <a:cxnLst/>
              <a:rect l="l" t="t" r="r" b="b"/>
              <a:pathLst>
                <a:path w="4816592" h="469842">
                  <a:moveTo>
                    <a:pt x="0" y="0"/>
                  </a:moveTo>
                  <a:lnTo>
                    <a:pt x="4816592" y="0"/>
                  </a:lnTo>
                  <a:lnTo>
                    <a:pt x="4816592" y="469842"/>
                  </a:lnTo>
                  <a:lnTo>
                    <a:pt x="0" y="469842"/>
                  </a:lnTo>
                  <a:close/>
                </a:path>
              </a:pathLst>
            </a:custGeom>
            <a:solidFill>
              <a:srgbClr val="B58674"/>
            </a:solidFill>
          </p:spPr>
        </p:sp>
        <p:sp>
          <p:nvSpPr>
            <p:cNvPr id="13" name="TextBox 13"/>
            <p:cNvSpPr txBox="1"/>
            <p:nvPr/>
          </p:nvSpPr>
          <p:spPr>
            <a:xfrm>
              <a:off x="0" y="-38100"/>
              <a:ext cx="4816593" cy="507942"/>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8583808" y="4549430"/>
            <a:ext cx="1640543" cy="1603631"/>
          </a:xfrm>
          <a:custGeom>
            <a:avLst/>
            <a:gdLst/>
            <a:ahLst/>
            <a:cxnLst/>
            <a:rect l="l" t="t" r="r" b="b"/>
            <a:pathLst>
              <a:path w="1640543" h="1603631">
                <a:moveTo>
                  <a:pt x="0" y="0"/>
                </a:moveTo>
                <a:lnTo>
                  <a:pt x="1640543" y="0"/>
                </a:lnTo>
                <a:lnTo>
                  <a:pt x="1640543" y="1603631"/>
                </a:lnTo>
                <a:lnTo>
                  <a:pt x="0" y="16036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a:off x="1808219" y="4791119"/>
            <a:ext cx="2004926" cy="1120252"/>
          </a:xfrm>
          <a:custGeom>
            <a:avLst/>
            <a:gdLst/>
            <a:ahLst/>
            <a:cxnLst/>
            <a:rect l="l" t="t" r="r" b="b"/>
            <a:pathLst>
              <a:path w="2004926" h="1120252">
                <a:moveTo>
                  <a:pt x="0" y="0"/>
                </a:moveTo>
                <a:lnTo>
                  <a:pt x="2004926" y="0"/>
                </a:lnTo>
                <a:lnTo>
                  <a:pt x="2004926" y="1120252"/>
                </a:lnTo>
                <a:lnTo>
                  <a:pt x="0" y="11202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Freeform 16"/>
          <p:cNvSpPr/>
          <p:nvPr/>
        </p:nvSpPr>
        <p:spPr>
          <a:xfrm>
            <a:off x="15008079" y="4287194"/>
            <a:ext cx="1257643" cy="2221003"/>
          </a:xfrm>
          <a:custGeom>
            <a:avLst/>
            <a:gdLst/>
            <a:ahLst/>
            <a:cxnLst/>
            <a:rect l="l" t="t" r="r" b="b"/>
            <a:pathLst>
              <a:path w="1257643" h="2221003">
                <a:moveTo>
                  <a:pt x="0" y="0"/>
                </a:moveTo>
                <a:lnTo>
                  <a:pt x="1257642" y="0"/>
                </a:lnTo>
                <a:lnTo>
                  <a:pt x="1257642" y="2221003"/>
                </a:lnTo>
                <a:lnTo>
                  <a:pt x="0" y="2221003"/>
                </a:lnTo>
                <a:lnTo>
                  <a:pt x="0" y="0"/>
                </a:lnTo>
                <a:close/>
              </a:path>
            </a:pathLst>
          </a:custGeom>
          <a:blipFill>
            <a:blip r:embed="rId6"/>
            <a:stretch>
              <a:fillRect/>
            </a:stretch>
          </a:blipFill>
        </p:spPr>
      </p:sp>
      <p:sp>
        <p:nvSpPr>
          <p:cNvPr id="17" name="TextBox 17"/>
          <p:cNvSpPr txBox="1"/>
          <p:nvPr/>
        </p:nvSpPr>
        <p:spPr>
          <a:xfrm>
            <a:off x="435012" y="7478599"/>
            <a:ext cx="4751339" cy="666750"/>
          </a:xfrm>
          <a:prstGeom prst="rect">
            <a:avLst/>
          </a:prstGeom>
        </p:spPr>
        <p:txBody>
          <a:bodyPr lIns="0" tIns="0" rIns="0" bIns="0" rtlCol="0" anchor="t">
            <a:spAutoFit/>
          </a:bodyPr>
          <a:lstStyle/>
          <a:p>
            <a:pPr algn="ctr" rtl="1">
              <a:lnSpc>
                <a:spcPts val="4199"/>
              </a:lnSpc>
            </a:pPr>
            <a:r>
              <a:rPr lang="he-IL" sz="6999" spc="139">
                <a:solidFill>
                  <a:srgbClr val="663D2D"/>
                </a:solidFill>
                <a:latin typeface="Petel"/>
                <a:ea typeface="Petel"/>
                <a:cs typeface="Petel"/>
                <a:sym typeface="Petel"/>
                <a:rtl/>
              </a:rPr>
              <a:t>עזיבות תורים</a:t>
            </a:r>
          </a:p>
        </p:txBody>
      </p:sp>
      <p:sp>
        <p:nvSpPr>
          <p:cNvPr id="18" name="TextBox 18"/>
          <p:cNvSpPr txBox="1"/>
          <p:nvPr/>
        </p:nvSpPr>
        <p:spPr>
          <a:xfrm>
            <a:off x="5688541" y="7097599"/>
            <a:ext cx="7081663" cy="1054735"/>
          </a:xfrm>
          <a:prstGeom prst="rect">
            <a:avLst/>
          </a:prstGeom>
        </p:spPr>
        <p:txBody>
          <a:bodyPr lIns="0" tIns="0" rIns="0" bIns="0" rtlCol="0" anchor="t">
            <a:spAutoFit/>
          </a:bodyPr>
          <a:lstStyle/>
          <a:p>
            <a:pPr algn="ctr" rtl="1">
              <a:lnSpc>
                <a:spcPts val="8119"/>
              </a:lnSpc>
            </a:pPr>
            <a:r>
              <a:rPr lang="he-IL" sz="6999" spc="139">
                <a:solidFill>
                  <a:srgbClr val="663D2D"/>
                </a:solidFill>
                <a:latin typeface="Petel"/>
                <a:ea typeface="Petel"/>
                <a:cs typeface="Petel"/>
                <a:sym typeface="Petel"/>
                <a:rtl/>
              </a:rPr>
              <a:t>רווחים מועטים מהבר</a:t>
            </a:r>
          </a:p>
        </p:txBody>
      </p:sp>
      <p:sp>
        <p:nvSpPr>
          <p:cNvPr id="19" name="TextBox 19"/>
          <p:cNvSpPr txBox="1"/>
          <p:nvPr/>
        </p:nvSpPr>
        <p:spPr>
          <a:xfrm>
            <a:off x="13775150" y="6942024"/>
            <a:ext cx="4077838" cy="1203325"/>
          </a:xfrm>
          <a:prstGeom prst="rect">
            <a:avLst/>
          </a:prstGeom>
        </p:spPr>
        <p:txBody>
          <a:bodyPr lIns="0" tIns="0" rIns="0" bIns="0" rtlCol="0" anchor="t">
            <a:spAutoFit/>
          </a:bodyPr>
          <a:lstStyle/>
          <a:p>
            <a:pPr algn="ctr" rtl="1">
              <a:lnSpc>
                <a:spcPts val="9799"/>
              </a:lnSpc>
            </a:pPr>
            <a:r>
              <a:rPr lang="he-IL" sz="6999" spc="139">
                <a:solidFill>
                  <a:srgbClr val="663D2D"/>
                </a:solidFill>
                <a:latin typeface="Petel"/>
                <a:ea typeface="Petel"/>
                <a:cs typeface="Petel"/>
                <a:sym typeface="Petel"/>
                <a:rtl/>
              </a:rPr>
              <a:t>עומס בקבלה</a:t>
            </a:r>
          </a:p>
        </p:txBody>
      </p:sp>
      <p:sp>
        <p:nvSpPr>
          <p:cNvPr id="20" name="TextBox 20"/>
          <p:cNvSpPr txBox="1"/>
          <p:nvPr/>
        </p:nvSpPr>
        <p:spPr>
          <a:xfrm>
            <a:off x="2999712" y="828675"/>
            <a:ext cx="12814356" cy="1717676"/>
          </a:xfrm>
          <a:prstGeom prst="rect">
            <a:avLst/>
          </a:prstGeom>
        </p:spPr>
        <p:txBody>
          <a:bodyPr lIns="0" tIns="0" rIns="0" bIns="0" rtlCol="0" anchor="t">
            <a:spAutoFit/>
          </a:bodyPr>
          <a:lstStyle/>
          <a:p>
            <a:pPr algn="ctr" rtl="1">
              <a:lnSpc>
                <a:spcPts val="13999"/>
              </a:lnSpc>
            </a:pPr>
            <a:r>
              <a:rPr lang="he-IL" sz="9999" b="1" spc="349">
                <a:solidFill>
                  <a:srgbClr val="FFFFFF"/>
                </a:solidFill>
                <a:latin typeface="Petel Bold"/>
                <a:ea typeface="Petel Bold"/>
                <a:cs typeface="Petel Bold"/>
                <a:sym typeface="Petel Bold"/>
                <a:rtl/>
              </a:rPr>
              <a:t>בעיות מרכזיות במצב הקיים</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60085"/>
            <a:ext cx="18288000" cy="10347085"/>
            <a:chOff x="0" y="0"/>
            <a:chExt cx="4816593" cy="2725158"/>
          </a:xfrm>
        </p:grpSpPr>
        <p:sp>
          <p:nvSpPr>
            <p:cNvPr id="3" name="Freeform 3"/>
            <p:cNvSpPr/>
            <p:nvPr/>
          </p:nvSpPr>
          <p:spPr>
            <a:xfrm>
              <a:off x="0" y="0"/>
              <a:ext cx="4816592" cy="2725158"/>
            </a:xfrm>
            <a:custGeom>
              <a:avLst/>
              <a:gdLst/>
              <a:ahLst/>
              <a:cxnLst/>
              <a:rect l="l" t="t" r="r" b="b"/>
              <a:pathLst>
                <a:path w="4816592" h="2725158">
                  <a:moveTo>
                    <a:pt x="0" y="0"/>
                  </a:moveTo>
                  <a:lnTo>
                    <a:pt x="4816592" y="0"/>
                  </a:lnTo>
                  <a:lnTo>
                    <a:pt x="4816592" y="2725158"/>
                  </a:lnTo>
                  <a:lnTo>
                    <a:pt x="0" y="2725158"/>
                  </a:lnTo>
                  <a:close/>
                </a:path>
              </a:pathLst>
            </a:custGeom>
            <a:solidFill>
              <a:srgbClr val="B58674"/>
            </a:solidFill>
          </p:spPr>
        </p:sp>
        <p:sp>
          <p:nvSpPr>
            <p:cNvPr id="4" name="TextBox 4"/>
            <p:cNvSpPr txBox="1"/>
            <p:nvPr/>
          </p:nvSpPr>
          <p:spPr>
            <a:xfrm>
              <a:off x="0" y="-38100"/>
              <a:ext cx="4816593" cy="2763258"/>
            </a:xfrm>
            <a:prstGeom prst="rect">
              <a:avLst/>
            </a:prstGeom>
          </p:spPr>
          <p:txBody>
            <a:bodyPr lIns="50800" tIns="50800" rIns="50800" bIns="50800" rtlCol="0" anchor="ctr"/>
            <a:lstStyle/>
            <a:p>
              <a:pPr algn="ctr">
                <a:lnSpc>
                  <a:spcPts val="2659"/>
                </a:lnSpc>
              </a:pPr>
              <a:endParaRPr/>
            </a:p>
          </p:txBody>
        </p:sp>
      </p:grpSp>
      <p:grpSp>
        <p:nvGrpSpPr>
          <p:cNvPr id="5" name="Group 5"/>
          <p:cNvGrpSpPr>
            <a:grpSpLocks noChangeAspect="1"/>
          </p:cNvGrpSpPr>
          <p:nvPr/>
        </p:nvGrpSpPr>
        <p:grpSpPr>
          <a:xfrm>
            <a:off x="1591848" y="1911557"/>
            <a:ext cx="3456295" cy="3296667"/>
            <a:chOff x="0" y="0"/>
            <a:chExt cx="6324600" cy="6032500"/>
          </a:xfrm>
        </p:grpSpPr>
        <p:sp>
          <p:nvSpPr>
            <p:cNvPr id="6" name="Freeform 6"/>
            <p:cNvSpPr/>
            <p:nvPr/>
          </p:nvSpPr>
          <p:spPr>
            <a:xfrm>
              <a:off x="127000" y="127000"/>
              <a:ext cx="6070600" cy="5778500"/>
            </a:xfrm>
            <a:custGeom>
              <a:avLst/>
              <a:gdLst/>
              <a:ahLst/>
              <a:cxnLst/>
              <a:rect l="l" t="t" r="r" b="b"/>
              <a:pathLst>
                <a:path w="6070600" h="5778500">
                  <a:moveTo>
                    <a:pt x="0" y="0"/>
                  </a:moveTo>
                  <a:lnTo>
                    <a:pt x="6070600" y="0"/>
                  </a:lnTo>
                  <a:lnTo>
                    <a:pt x="6070600" y="5778500"/>
                  </a:lnTo>
                  <a:lnTo>
                    <a:pt x="0" y="5778500"/>
                  </a:lnTo>
                  <a:close/>
                </a:path>
              </a:pathLst>
            </a:custGeom>
            <a:blipFill>
              <a:blip r:embed="rId2"/>
              <a:stretch>
                <a:fillRect l="-21435" r="-21435"/>
              </a:stretch>
            </a:blipFill>
          </p:spPr>
        </p:sp>
        <p:sp>
          <p:nvSpPr>
            <p:cNvPr id="7" name="Freeform 7"/>
            <p:cNvSpPr/>
            <p:nvPr/>
          </p:nvSpPr>
          <p:spPr>
            <a:xfrm>
              <a:off x="0" y="0"/>
              <a:ext cx="6324600" cy="6032500"/>
            </a:xfrm>
            <a:custGeom>
              <a:avLst/>
              <a:gdLst/>
              <a:ahLst/>
              <a:cxnLst/>
              <a:rect l="l" t="t" r="r" b="b"/>
              <a:pathLst>
                <a:path w="6324600" h="6032500">
                  <a:moveTo>
                    <a:pt x="6324600" y="6032500"/>
                  </a:moveTo>
                  <a:lnTo>
                    <a:pt x="0" y="6032500"/>
                  </a:lnTo>
                  <a:lnTo>
                    <a:pt x="0" y="0"/>
                  </a:lnTo>
                  <a:lnTo>
                    <a:pt x="6324600" y="0"/>
                  </a:lnTo>
                  <a:lnTo>
                    <a:pt x="6324600" y="6032500"/>
                  </a:lnTo>
                  <a:close/>
                  <a:moveTo>
                    <a:pt x="127000" y="5905500"/>
                  </a:moveTo>
                  <a:lnTo>
                    <a:pt x="6197600" y="5905500"/>
                  </a:lnTo>
                  <a:lnTo>
                    <a:pt x="6197600" y="127000"/>
                  </a:lnTo>
                  <a:lnTo>
                    <a:pt x="127000" y="127000"/>
                  </a:lnTo>
                  <a:lnTo>
                    <a:pt x="127000" y="5905500"/>
                  </a:lnTo>
                  <a:close/>
                </a:path>
              </a:pathLst>
            </a:custGeom>
            <a:solidFill>
              <a:srgbClr val="FFFFFF"/>
            </a:solidFill>
          </p:spPr>
        </p:sp>
      </p:grpSp>
      <p:grpSp>
        <p:nvGrpSpPr>
          <p:cNvPr id="8" name="Group 8"/>
          <p:cNvGrpSpPr>
            <a:grpSpLocks noChangeAspect="1"/>
          </p:cNvGrpSpPr>
          <p:nvPr/>
        </p:nvGrpSpPr>
        <p:grpSpPr>
          <a:xfrm>
            <a:off x="1591848" y="5747507"/>
            <a:ext cx="3456295" cy="3296667"/>
            <a:chOff x="0" y="0"/>
            <a:chExt cx="6324600" cy="6032500"/>
          </a:xfrm>
        </p:grpSpPr>
        <p:sp>
          <p:nvSpPr>
            <p:cNvPr id="9" name="Freeform 9"/>
            <p:cNvSpPr/>
            <p:nvPr/>
          </p:nvSpPr>
          <p:spPr>
            <a:xfrm>
              <a:off x="127000" y="127000"/>
              <a:ext cx="6070600" cy="5778500"/>
            </a:xfrm>
            <a:custGeom>
              <a:avLst/>
              <a:gdLst/>
              <a:ahLst/>
              <a:cxnLst/>
              <a:rect l="l" t="t" r="r" b="b"/>
              <a:pathLst>
                <a:path w="6070600" h="5778500">
                  <a:moveTo>
                    <a:pt x="0" y="0"/>
                  </a:moveTo>
                  <a:lnTo>
                    <a:pt x="6070600" y="0"/>
                  </a:lnTo>
                  <a:lnTo>
                    <a:pt x="6070600" y="5778500"/>
                  </a:lnTo>
                  <a:lnTo>
                    <a:pt x="0" y="5778500"/>
                  </a:lnTo>
                  <a:close/>
                </a:path>
              </a:pathLst>
            </a:custGeom>
            <a:blipFill>
              <a:blip r:embed="rId3"/>
              <a:stretch>
                <a:fillRect l="-21391" r="-21391"/>
              </a:stretch>
            </a:blipFill>
          </p:spPr>
        </p:sp>
        <p:sp>
          <p:nvSpPr>
            <p:cNvPr id="10" name="Freeform 10"/>
            <p:cNvSpPr/>
            <p:nvPr/>
          </p:nvSpPr>
          <p:spPr>
            <a:xfrm>
              <a:off x="0" y="0"/>
              <a:ext cx="6324600" cy="6032500"/>
            </a:xfrm>
            <a:custGeom>
              <a:avLst/>
              <a:gdLst/>
              <a:ahLst/>
              <a:cxnLst/>
              <a:rect l="l" t="t" r="r" b="b"/>
              <a:pathLst>
                <a:path w="6324600" h="6032500">
                  <a:moveTo>
                    <a:pt x="6324600" y="6032500"/>
                  </a:moveTo>
                  <a:lnTo>
                    <a:pt x="0" y="6032500"/>
                  </a:lnTo>
                  <a:lnTo>
                    <a:pt x="0" y="0"/>
                  </a:lnTo>
                  <a:lnTo>
                    <a:pt x="6324600" y="0"/>
                  </a:lnTo>
                  <a:lnTo>
                    <a:pt x="6324600" y="6032500"/>
                  </a:lnTo>
                  <a:close/>
                  <a:moveTo>
                    <a:pt x="127000" y="5905500"/>
                  </a:moveTo>
                  <a:lnTo>
                    <a:pt x="6197600" y="5905500"/>
                  </a:lnTo>
                  <a:lnTo>
                    <a:pt x="6197600" y="127000"/>
                  </a:lnTo>
                  <a:lnTo>
                    <a:pt x="127000" y="127000"/>
                  </a:lnTo>
                  <a:lnTo>
                    <a:pt x="127000" y="5905500"/>
                  </a:lnTo>
                  <a:close/>
                </a:path>
              </a:pathLst>
            </a:custGeom>
            <a:solidFill>
              <a:srgbClr val="FFFFFF"/>
            </a:solidFill>
          </p:spPr>
        </p:sp>
      </p:grpSp>
      <p:grpSp>
        <p:nvGrpSpPr>
          <p:cNvPr id="11" name="Group 11"/>
          <p:cNvGrpSpPr/>
          <p:nvPr/>
        </p:nvGrpSpPr>
        <p:grpSpPr>
          <a:xfrm>
            <a:off x="5048143" y="1930607"/>
            <a:ext cx="11879133" cy="3296667"/>
            <a:chOff x="0" y="0"/>
            <a:chExt cx="3087423" cy="856814"/>
          </a:xfrm>
        </p:grpSpPr>
        <p:sp>
          <p:nvSpPr>
            <p:cNvPr id="12" name="Freeform 12"/>
            <p:cNvSpPr/>
            <p:nvPr/>
          </p:nvSpPr>
          <p:spPr>
            <a:xfrm>
              <a:off x="0" y="0"/>
              <a:ext cx="3087423" cy="856814"/>
            </a:xfrm>
            <a:custGeom>
              <a:avLst/>
              <a:gdLst/>
              <a:ahLst/>
              <a:cxnLst/>
              <a:rect l="l" t="t" r="r" b="b"/>
              <a:pathLst>
                <a:path w="3087423" h="856814">
                  <a:moveTo>
                    <a:pt x="0" y="0"/>
                  </a:moveTo>
                  <a:lnTo>
                    <a:pt x="3087423" y="0"/>
                  </a:lnTo>
                  <a:lnTo>
                    <a:pt x="3087423" y="856814"/>
                  </a:lnTo>
                  <a:lnTo>
                    <a:pt x="0" y="856814"/>
                  </a:lnTo>
                  <a:close/>
                </a:path>
              </a:pathLst>
            </a:custGeom>
            <a:solidFill>
              <a:srgbClr val="FFE5DB"/>
            </a:solidFill>
            <a:ln cap="sq">
              <a:noFill/>
              <a:prstDash val="solid"/>
              <a:miter/>
            </a:ln>
          </p:spPr>
        </p:sp>
        <p:sp>
          <p:nvSpPr>
            <p:cNvPr id="13" name="TextBox 13"/>
            <p:cNvSpPr txBox="1"/>
            <p:nvPr/>
          </p:nvSpPr>
          <p:spPr>
            <a:xfrm>
              <a:off x="0" y="-38100"/>
              <a:ext cx="3087423" cy="894914"/>
            </a:xfrm>
            <a:prstGeom prst="rect">
              <a:avLst/>
            </a:prstGeom>
          </p:spPr>
          <p:txBody>
            <a:bodyPr lIns="50800" tIns="50800" rIns="50800" bIns="50800" rtlCol="0" anchor="ctr"/>
            <a:lstStyle/>
            <a:p>
              <a:pPr algn="ctr">
                <a:lnSpc>
                  <a:spcPts val="2923"/>
                </a:lnSpc>
              </a:pPr>
              <a:endParaRPr/>
            </a:p>
          </p:txBody>
        </p:sp>
      </p:grpSp>
      <p:grpSp>
        <p:nvGrpSpPr>
          <p:cNvPr id="14" name="Group 14"/>
          <p:cNvGrpSpPr/>
          <p:nvPr/>
        </p:nvGrpSpPr>
        <p:grpSpPr>
          <a:xfrm>
            <a:off x="5048143" y="5747507"/>
            <a:ext cx="11879133" cy="3296667"/>
            <a:chOff x="0" y="0"/>
            <a:chExt cx="3087423" cy="856814"/>
          </a:xfrm>
        </p:grpSpPr>
        <p:sp>
          <p:nvSpPr>
            <p:cNvPr id="15" name="Freeform 15"/>
            <p:cNvSpPr/>
            <p:nvPr/>
          </p:nvSpPr>
          <p:spPr>
            <a:xfrm>
              <a:off x="0" y="0"/>
              <a:ext cx="3087423" cy="856814"/>
            </a:xfrm>
            <a:custGeom>
              <a:avLst/>
              <a:gdLst/>
              <a:ahLst/>
              <a:cxnLst/>
              <a:rect l="l" t="t" r="r" b="b"/>
              <a:pathLst>
                <a:path w="3087423" h="856814">
                  <a:moveTo>
                    <a:pt x="0" y="0"/>
                  </a:moveTo>
                  <a:lnTo>
                    <a:pt x="3087423" y="0"/>
                  </a:lnTo>
                  <a:lnTo>
                    <a:pt x="3087423" y="856814"/>
                  </a:lnTo>
                  <a:lnTo>
                    <a:pt x="0" y="856814"/>
                  </a:lnTo>
                  <a:close/>
                </a:path>
              </a:pathLst>
            </a:custGeom>
            <a:solidFill>
              <a:srgbClr val="FFE5DB"/>
            </a:solidFill>
            <a:ln cap="sq">
              <a:noFill/>
              <a:prstDash val="solid"/>
              <a:miter/>
            </a:ln>
          </p:spPr>
        </p:sp>
        <p:sp>
          <p:nvSpPr>
            <p:cNvPr id="16" name="TextBox 16"/>
            <p:cNvSpPr txBox="1"/>
            <p:nvPr/>
          </p:nvSpPr>
          <p:spPr>
            <a:xfrm>
              <a:off x="0" y="-38100"/>
              <a:ext cx="3087423" cy="894914"/>
            </a:xfrm>
            <a:prstGeom prst="rect">
              <a:avLst/>
            </a:prstGeom>
          </p:spPr>
          <p:txBody>
            <a:bodyPr lIns="50800" tIns="50800" rIns="50800" bIns="50800" rtlCol="0" anchor="ctr"/>
            <a:lstStyle/>
            <a:p>
              <a:pPr algn="ctr">
                <a:lnSpc>
                  <a:spcPts val="2923"/>
                </a:lnSpc>
              </a:pPr>
              <a:endParaRPr/>
            </a:p>
          </p:txBody>
        </p:sp>
      </p:grpSp>
      <p:sp>
        <p:nvSpPr>
          <p:cNvPr id="17" name="TextBox 17"/>
          <p:cNvSpPr txBox="1"/>
          <p:nvPr/>
        </p:nvSpPr>
        <p:spPr>
          <a:xfrm>
            <a:off x="4978585" y="3156432"/>
            <a:ext cx="12280715" cy="1203325"/>
          </a:xfrm>
          <a:prstGeom prst="rect">
            <a:avLst/>
          </a:prstGeom>
        </p:spPr>
        <p:txBody>
          <a:bodyPr lIns="0" tIns="0" rIns="0" bIns="0" rtlCol="0" anchor="t">
            <a:spAutoFit/>
          </a:bodyPr>
          <a:lstStyle/>
          <a:p>
            <a:pPr algn="ctr" rtl="1">
              <a:lnSpc>
                <a:spcPts val="9799"/>
              </a:lnSpc>
            </a:pPr>
            <a:r>
              <a:rPr lang="he-IL" sz="6999">
                <a:solidFill>
                  <a:srgbClr val="663D2D"/>
                </a:solidFill>
                <a:latin typeface="Petel"/>
                <a:ea typeface="Petel"/>
                <a:cs typeface="Petel"/>
                <a:sym typeface="Petel"/>
                <a:rtl/>
              </a:rPr>
              <a:t>הכנסה יומית ממוצעת מבר המלון</a:t>
            </a:r>
          </a:p>
        </p:txBody>
      </p:sp>
      <p:sp>
        <p:nvSpPr>
          <p:cNvPr id="18" name="TextBox 18"/>
          <p:cNvSpPr txBox="1"/>
          <p:nvPr/>
        </p:nvSpPr>
        <p:spPr>
          <a:xfrm>
            <a:off x="3346091" y="-222946"/>
            <a:ext cx="12016183" cy="2057413"/>
          </a:xfrm>
          <a:prstGeom prst="rect">
            <a:avLst/>
          </a:prstGeom>
        </p:spPr>
        <p:txBody>
          <a:bodyPr lIns="0" tIns="0" rIns="0" bIns="0" rtlCol="0" anchor="t">
            <a:spAutoFit/>
          </a:bodyPr>
          <a:lstStyle/>
          <a:p>
            <a:pPr algn="ctr" rtl="1">
              <a:lnSpc>
                <a:spcPts val="16799"/>
              </a:lnSpc>
            </a:pPr>
            <a:r>
              <a:rPr lang="he-IL" sz="11999" b="1" spc="419" dirty="0">
                <a:solidFill>
                  <a:srgbClr val="FFFFFF"/>
                </a:solidFill>
                <a:latin typeface="Petel Bold"/>
                <a:ea typeface="Petel Bold"/>
                <a:cs typeface="Petel Bold"/>
                <a:sym typeface="Petel Bold"/>
                <a:rtl/>
              </a:rPr>
              <a:t>מדדים</a:t>
            </a:r>
          </a:p>
        </p:txBody>
      </p:sp>
      <p:sp>
        <p:nvSpPr>
          <p:cNvPr id="19" name="TextBox 19"/>
          <p:cNvSpPr txBox="1"/>
          <p:nvPr/>
        </p:nvSpPr>
        <p:spPr>
          <a:xfrm>
            <a:off x="4978585" y="6986989"/>
            <a:ext cx="11948691" cy="1203325"/>
          </a:xfrm>
          <a:prstGeom prst="rect">
            <a:avLst/>
          </a:prstGeom>
        </p:spPr>
        <p:txBody>
          <a:bodyPr lIns="0" tIns="0" rIns="0" bIns="0" rtlCol="0" anchor="t">
            <a:spAutoFit/>
          </a:bodyPr>
          <a:lstStyle/>
          <a:p>
            <a:pPr algn="ctr" rtl="1">
              <a:lnSpc>
                <a:spcPts val="9799"/>
              </a:lnSpc>
            </a:pPr>
            <a:r>
              <a:rPr lang="he-IL" sz="6999">
                <a:solidFill>
                  <a:srgbClr val="663D2D"/>
                </a:solidFill>
                <a:latin typeface="Petel"/>
                <a:ea typeface="Petel"/>
                <a:cs typeface="Petel"/>
                <a:sym typeface="Petel"/>
                <a:rtl/>
              </a:rPr>
              <a:t>זמן המתנה ממוצע בתור הקבלה</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E5DB"/>
        </a:solidFill>
        <a:effectLst/>
      </p:bgPr>
    </p:bg>
    <p:spTree>
      <p:nvGrpSpPr>
        <p:cNvPr id="1" name=""/>
        <p:cNvGrpSpPr/>
        <p:nvPr/>
      </p:nvGrpSpPr>
      <p:grpSpPr>
        <a:xfrm>
          <a:off x="0" y="0"/>
          <a:ext cx="0" cy="0"/>
          <a:chOff x="0" y="0"/>
          <a:chExt cx="0" cy="0"/>
        </a:xfrm>
      </p:grpSpPr>
      <p:grpSp>
        <p:nvGrpSpPr>
          <p:cNvPr id="2" name="Group 2"/>
          <p:cNvGrpSpPr/>
          <p:nvPr/>
        </p:nvGrpSpPr>
        <p:grpSpPr>
          <a:xfrm>
            <a:off x="0" y="810486"/>
            <a:ext cx="18288000" cy="1783932"/>
            <a:chOff x="0" y="0"/>
            <a:chExt cx="4816593" cy="469842"/>
          </a:xfrm>
        </p:grpSpPr>
        <p:sp>
          <p:nvSpPr>
            <p:cNvPr id="3" name="Freeform 3"/>
            <p:cNvSpPr/>
            <p:nvPr/>
          </p:nvSpPr>
          <p:spPr>
            <a:xfrm>
              <a:off x="0" y="0"/>
              <a:ext cx="4816592" cy="469842"/>
            </a:xfrm>
            <a:custGeom>
              <a:avLst/>
              <a:gdLst/>
              <a:ahLst/>
              <a:cxnLst/>
              <a:rect l="l" t="t" r="r" b="b"/>
              <a:pathLst>
                <a:path w="4816592" h="469842">
                  <a:moveTo>
                    <a:pt x="0" y="0"/>
                  </a:moveTo>
                  <a:lnTo>
                    <a:pt x="4816592" y="0"/>
                  </a:lnTo>
                  <a:lnTo>
                    <a:pt x="4816592" y="469842"/>
                  </a:lnTo>
                  <a:lnTo>
                    <a:pt x="0" y="469842"/>
                  </a:lnTo>
                  <a:close/>
                </a:path>
              </a:pathLst>
            </a:custGeom>
            <a:solidFill>
              <a:srgbClr val="B58674"/>
            </a:solidFill>
          </p:spPr>
        </p:sp>
        <p:sp>
          <p:nvSpPr>
            <p:cNvPr id="4" name="TextBox 4"/>
            <p:cNvSpPr txBox="1"/>
            <p:nvPr/>
          </p:nvSpPr>
          <p:spPr>
            <a:xfrm>
              <a:off x="0" y="-38100"/>
              <a:ext cx="4816593" cy="507942"/>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9144000" y="2882216"/>
            <a:ext cx="8843034" cy="5880618"/>
          </a:xfrm>
          <a:custGeom>
            <a:avLst/>
            <a:gdLst/>
            <a:ahLst/>
            <a:cxnLst/>
            <a:rect l="l" t="t" r="r" b="b"/>
            <a:pathLst>
              <a:path w="8843034" h="5880618">
                <a:moveTo>
                  <a:pt x="0" y="0"/>
                </a:moveTo>
                <a:lnTo>
                  <a:pt x="8843034" y="0"/>
                </a:lnTo>
                <a:lnTo>
                  <a:pt x="8843034" y="5880617"/>
                </a:lnTo>
                <a:lnTo>
                  <a:pt x="0" y="5880617"/>
                </a:lnTo>
                <a:lnTo>
                  <a:pt x="0" y="0"/>
                </a:lnTo>
                <a:close/>
              </a:path>
            </a:pathLst>
          </a:custGeom>
          <a:blipFill>
            <a:blip r:embed="rId2"/>
            <a:stretch>
              <a:fillRect/>
            </a:stretch>
          </a:blipFill>
          <a:ln w="19050" cap="rnd">
            <a:solidFill>
              <a:srgbClr val="000000"/>
            </a:solidFill>
            <a:prstDash val="solid"/>
            <a:round/>
          </a:ln>
        </p:spPr>
      </p:sp>
      <p:sp>
        <p:nvSpPr>
          <p:cNvPr id="6" name="Freeform 6"/>
          <p:cNvSpPr/>
          <p:nvPr/>
        </p:nvSpPr>
        <p:spPr>
          <a:xfrm>
            <a:off x="462435" y="2882216"/>
            <a:ext cx="8430993" cy="5880618"/>
          </a:xfrm>
          <a:custGeom>
            <a:avLst/>
            <a:gdLst/>
            <a:ahLst/>
            <a:cxnLst/>
            <a:rect l="l" t="t" r="r" b="b"/>
            <a:pathLst>
              <a:path w="8430993" h="5880618">
                <a:moveTo>
                  <a:pt x="0" y="0"/>
                </a:moveTo>
                <a:lnTo>
                  <a:pt x="8430994" y="0"/>
                </a:lnTo>
                <a:lnTo>
                  <a:pt x="8430994" y="5880617"/>
                </a:lnTo>
                <a:lnTo>
                  <a:pt x="0" y="5880617"/>
                </a:lnTo>
                <a:lnTo>
                  <a:pt x="0" y="0"/>
                </a:lnTo>
                <a:close/>
              </a:path>
            </a:pathLst>
          </a:custGeom>
          <a:blipFill>
            <a:blip r:embed="rId3"/>
            <a:stretch>
              <a:fillRect/>
            </a:stretch>
          </a:blipFill>
          <a:ln w="19050" cap="rnd">
            <a:solidFill>
              <a:srgbClr val="000000"/>
            </a:solidFill>
            <a:prstDash val="solid"/>
            <a:round/>
          </a:ln>
        </p:spPr>
      </p:sp>
      <p:sp>
        <p:nvSpPr>
          <p:cNvPr id="7" name="TextBox 7"/>
          <p:cNvSpPr txBox="1"/>
          <p:nvPr/>
        </p:nvSpPr>
        <p:spPr>
          <a:xfrm>
            <a:off x="2971800" y="642303"/>
            <a:ext cx="12814356" cy="1717676"/>
          </a:xfrm>
          <a:prstGeom prst="rect">
            <a:avLst/>
          </a:prstGeom>
        </p:spPr>
        <p:txBody>
          <a:bodyPr lIns="0" tIns="0" rIns="0" bIns="0" rtlCol="0" anchor="t">
            <a:spAutoFit/>
          </a:bodyPr>
          <a:lstStyle/>
          <a:p>
            <a:pPr algn="ctr" rtl="1">
              <a:lnSpc>
                <a:spcPts val="13999"/>
              </a:lnSpc>
            </a:pPr>
            <a:r>
              <a:rPr lang="he-IL" sz="9999" b="1" spc="349" dirty="0">
                <a:solidFill>
                  <a:srgbClr val="FFFFFF"/>
                </a:solidFill>
                <a:latin typeface="Petel Bold"/>
                <a:ea typeface="Petel Bold"/>
                <a:cs typeface="Petel Bold"/>
                <a:sym typeface="Petel Bold"/>
                <a:rtl/>
              </a:rPr>
              <a:t>זמן חימום תחת המצב הקיים</a:t>
            </a:r>
          </a:p>
        </p:txBody>
      </p:sp>
      <p:sp>
        <p:nvSpPr>
          <p:cNvPr id="8" name="TextBox 8"/>
          <p:cNvSpPr txBox="1"/>
          <p:nvPr/>
        </p:nvSpPr>
        <p:spPr>
          <a:xfrm>
            <a:off x="2486250" y="9096208"/>
            <a:ext cx="12814356" cy="873125"/>
          </a:xfrm>
          <a:prstGeom prst="rect">
            <a:avLst/>
          </a:prstGeom>
        </p:spPr>
        <p:txBody>
          <a:bodyPr lIns="0" tIns="0" rIns="0" bIns="0" rtlCol="0" anchor="t">
            <a:spAutoFit/>
          </a:bodyPr>
          <a:lstStyle/>
          <a:p>
            <a:pPr algn="ctr" rtl="1">
              <a:lnSpc>
                <a:spcPts val="7000"/>
              </a:lnSpc>
            </a:pPr>
            <a:r>
              <a:rPr lang="he-IL" sz="5000" spc="175">
                <a:solidFill>
                  <a:srgbClr val="B58674"/>
                </a:solidFill>
                <a:latin typeface="Petel"/>
                <a:ea typeface="Petel"/>
                <a:cs typeface="Petel"/>
                <a:sym typeface="Petel"/>
                <a:rtl/>
              </a:rPr>
              <a:t>זמן חימום מקסימלי - </a:t>
            </a:r>
            <a:r>
              <a:rPr lang="en-US" sz="5000" spc="175">
                <a:solidFill>
                  <a:srgbClr val="B58674"/>
                </a:solidFill>
                <a:latin typeface="Petel"/>
                <a:ea typeface="Petel"/>
                <a:cs typeface="Petel"/>
                <a:sym typeface="Petel"/>
              </a:rPr>
              <a:t>20</a:t>
            </a:r>
            <a:r>
              <a:rPr lang="he-IL" sz="5000" spc="175">
                <a:solidFill>
                  <a:srgbClr val="B58674"/>
                </a:solidFill>
                <a:latin typeface="Petel"/>
                <a:ea typeface="Petel"/>
                <a:cs typeface="Petel"/>
                <a:sym typeface="Petel"/>
                <a:rtl/>
              </a:rPr>
              <a:t> ימים</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58674"/>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3785445" y="3257237"/>
            <a:ext cx="4765287" cy="4921589"/>
            <a:chOff x="0" y="0"/>
            <a:chExt cx="6350000" cy="6558280"/>
          </a:xfrm>
        </p:grpSpPr>
        <p:sp>
          <p:nvSpPr>
            <p:cNvPr id="3" name="Freeform 3"/>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2"/>
              <a:stretch>
                <a:fillRect l="-24092" r="-24092"/>
              </a:stretch>
            </a:blipFill>
          </p:spPr>
        </p:sp>
        <p:sp>
          <p:nvSpPr>
            <p:cNvPr id="4" name="Freeform 4"/>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FFFFFF"/>
            </a:solidFill>
          </p:spPr>
        </p:sp>
      </p:grpSp>
      <p:grpSp>
        <p:nvGrpSpPr>
          <p:cNvPr id="5" name="Group 5"/>
          <p:cNvGrpSpPr>
            <a:grpSpLocks noChangeAspect="1"/>
          </p:cNvGrpSpPr>
          <p:nvPr/>
        </p:nvGrpSpPr>
        <p:grpSpPr>
          <a:xfrm>
            <a:off x="10194468" y="3428545"/>
            <a:ext cx="4599419" cy="4750280"/>
            <a:chOff x="0" y="0"/>
            <a:chExt cx="6350000" cy="6558280"/>
          </a:xfrm>
        </p:grpSpPr>
        <p:sp>
          <p:nvSpPr>
            <p:cNvPr id="6" name="Freeform 6"/>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3"/>
              <a:stretch>
                <a:fillRect l="-22405" r="-22405"/>
              </a:stretch>
            </a:blipFill>
          </p:spPr>
        </p:sp>
        <p:sp>
          <p:nvSpPr>
            <p:cNvPr id="7" name="Freeform 7"/>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FFFFFF"/>
            </a:solidFill>
          </p:spPr>
        </p:sp>
      </p:grpSp>
      <p:sp>
        <p:nvSpPr>
          <p:cNvPr id="8" name="Freeform 8"/>
          <p:cNvSpPr/>
          <p:nvPr/>
        </p:nvSpPr>
        <p:spPr>
          <a:xfrm>
            <a:off x="1250533" y="5803685"/>
            <a:ext cx="1573041" cy="1320371"/>
          </a:xfrm>
          <a:custGeom>
            <a:avLst/>
            <a:gdLst/>
            <a:ahLst/>
            <a:cxnLst/>
            <a:rect l="l" t="t" r="r" b="b"/>
            <a:pathLst>
              <a:path w="1573041" h="1320371">
                <a:moveTo>
                  <a:pt x="0" y="0"/>
                </a:moveTo>
                <a:lnTo>
                  <a:pt x="1573041" y="0"/>
                </a:lnTo>
                <a:lnTo>
                  <a:pt x="1573041" y="1320371"/>
                </a:lnTo>
                <a:lnTo>
                  <a:pt x="0" y="13203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a:off x="15152092" y="5803685"/>
            <a:ext cx="1573041" cy="1320371"/>
          </a:xfrm>
          <a:custGeom>
            <a:avLst/>
            <a:gdLst/>
            <a:ahLst/>
            <a:cxnLst/>
            <a:rect l="l" t="t" r="r" b="b"/>
            <a:pathLst>
              <a:path w="1573041" h="1320371">
                <a:moveTo>
                  <a:pt x="0" y="0"/>
                </a:moveTo>
                <a:lnTo>
                  <a:pt x="1573040" y="0"/>
                </a:lnTo>
                <a:lnTo>
                  <a:pt x="1573040" y="1320371"/>
                </a:lnTo>
                <a:lnTo>
                  <a:pt x="0" y="13203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0" name="Group 10"/>
          <p:cNvGrpSpPr/>
          <p:nvPr/>
        </p:nvGrpSpPr>
        <p:grpSpPr>
          <a:xfrm>
            <a:off x="0" y="527087"/>
            <a:ext cx="18288000" cy="2191963"/>
            <a:chOff x="0" y="0"/>
            <a:chExt cx="4816593" cy="577307"/>
          </a:xfrm>
        </p:grpSpPr>
        <p:sp>
          <p:nvSpPr>
            <p:cNvPr id="11" name="Freeform 11"/>
            <p:cNvSpPr/>
            <p:nvPr/>
          </p:nvSpPr>
          <p:spPr>
            <a:xfrm>
              <a:off x="0" y="0"/>
              <a:ext cx="4816592" cy="577307"/>
            </a:xfrm>
            <a:custGeom>
              <a:avLst/>
              <a:gdLst/>
              <a:ahLst/>
              <a:cxnLst/>
              <a:rect l="l" t="t" r="r" b="b"/>
              <a:pathLst>
                <a:path w="4816592" h="577307">
                  <a:moveTo>
                    <a:pt x="0" y="0"/>
                  </a:moveTo>
                  <a:lnTo>
                    <a:pt x="4816592" y="0"/>
                  </a:lnTo>
                  <a:lnTo>
                    <a:pt x="4816592" y="577307"/>
                  </a:lnTo>
                  <a:lnTo>
                    <a:pt x="0" y="577307"/>
                  </a:lnTo>
                  <a:close/>
                </a:path>
              </a:pathLst>
            </a:custGeom>
            <a:solidFill>
              <a:srgbClr val="FFE5DB"/>
            </a:solidFill>
          </p:spPr>
        </p:sp>
        <p:sp>
          <p:nvSpPr>
            <p:cNvPr id="12" name="TextBox 12"/>
            <p:cNvSpPr txBox="1"/>
            <p:nvPr/>
          </p:nvSpPr>
          <p:spPr>
            <a:xfrm>
              <a:off x="0" y="-38100"/>
              <a:ext cx="4816593" cy="615407"/>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3135906" y="236574"/>
            <a:ext cx="12016183" cy="2057413"/>
          </a:xfrm>
          <a:prstGeom prst="rect">
            <a:avLst/>
          </a:prstGeom>
        </p:spPr>
        <p:txBody>
          <a:bodyPr lIns="0" tIns="0" rIns="0" bIns="0" rtlCol="0" anchor="t">
            <a:spAutoFit/>
          </a:bodyPr>
          <a:lstStyle/>
          <a:p>
            <a:pPr algn="ctr" rtl="1">
              <a:lnSpc>
                <a:spcPts val="16799"/>
              </a:lnSpc>
            </a:pPr>
            <a:r>
              <a:rPr lang="he-IL" sz="11999" b="1" spc="419" dirty="0">
                <a:solidFill>
                  <a:srgbClr val="663D2D"/>
                </a:solidFill>
                <a:latin typeface="Petel Bold"/>
                <a:ea typeface="Petel Bold"/>
                <a:cs typeface="Petel Bold"/>
                <a:sym typeface="Petel Bold"/>
                <a:rtl/>
              </a:rPr>
              <a:t>קומבינציית החלופות</a:t>
            </a:r>
          </a:p>
        </p:txBody>
      </p:sp>
      <p:sp>
        <p:nvSpPr>
          <p:cNvPr id="14" name="TextBox 14"/>
          <p:cNvSpPr txBox="1"/>
          <p:nvPr/>
        </p:nvSpPr>
        <p:spPr>
          <a:xfrm>
            <a:off x="3785445" y="8385175"/>
            <a:ext cx="4745228" cy="873125"/>
          </a:xfrm>
          <a:prstGeom prst="rect">
            <a:avLst/>
          </a:prstGeom>
        </p:spPr>
        <p:txBody>
          <a:bodyPr lIns="0" tIns="0" rIns="0" bIns="0" rtlCol="0" anchor="t">
            <a:spAutoFit/>
          </a:bodyPr>
          <a:lstStyle/>
          <a:p>
            <a:pPr algn="ctr" rtl="1">
              <a:lnSpc>
                <a:spcPts val="7000"/>
              </a:lnSpc>
            </a:pPr>
            <a:r>
              <a:rPr lang="he-IL" sz="5000" spc="100">
                <a:solidFill>
                  <a:srgbClr val="FFFFFF"/>
                </a:solidFill>
                <a:latin typeface="Petel"/>
                <a:ea typeface="Petel"/>
                <a:cs typeface="Petel"/>
                <a:sym typeface="Petel"/>
                <a:rtl/>
              </a:rPr>
              <a:t>הוספת </a:t>
            </a:r>
            <a:r>
              <a:rPr lang="en-US" sz="5000" spc="100">
                <a:solidFill>
                  <a:srgbClr val="FFFFFF"/>
                </a:solidFill>
                <a:latin typeface="Petel"/>
                <a:ea typeface="Petel"/>
                <a:cs typeface="Petel"/>
                <a:sym typeface="Petel"/>
              </a:rPr>
              <a:t>3</a:t>
            </a:r>
            <a:r>
              <a:rPr lang="he-IL" sz="5000" spc="100">
                <a:solidFill>
                  <a:srgbClr val="FFFFFF"/>
                </a:solidFill>
                <a:latin typeface="Petel"/>
                <a:ea typeface="Petel"/>
                <a:cs typeface="Petel"/>
                <a:sym typeface="Petel"/>
                <a:rtl/>
              </a:rPr>
              <a:t>  עובדים לבר</a:t>
            </a:r>
          </a:p>
        </p:txBody>
      </p:sp>
      <p:sp>
        <p:nvSpPr>
          <p:cNvPr id="15" name="TextBox 15"/>
          <p:cNvSpPr txBox="1"/>
          <p:nvPr/>
        </p:nvSpPr>
        <p:spPr>
          <a:xfrm>
            <a:off x="10288917" y="8385175"/>
            <a:ext cx="4410521" cy="873125"/>
          </a:xfrm>
          <a:prstGeom prst="rect">
            <a:avLst/>
          </a:prstGeom>
        </p:spPr>
        <p:txBody>
          <a:bodyPr lIns="0" tIns="0" rIns="0" bIns="0" rtlCol="0" anchor="t">
            <a:spAutoFit/>
          </a:bodyPr>
          <a:lstStyle/>
          <a:p>
            <a:pPr algn="ctr" rtl="1">
              <a:lnSpc>
                <a:spcPts val="7000"/>
              </a:lnSpc>
            </a:pPr>
            <a:r>
              <a:rPr lang="he-IL" sz="5000" spc="100">
                <a:solidFill>
                  <a:srgbClr val="FFFFFF"/>
                </a:solidFill>
                <a:latin typeface="Petel"/>
                <a:ea typeface="Petel"/>
                <a:cs typeface="Petel"/>
                <a:sym typeface="Petel"/>
                <a:rtl/>
              </a:rPr>
              <a:t>עמדות ממוחשבות</a:t>
            </a:r>
          </a:p>
        </p:txBody>
      </p:sp>
      <p:sp>
        <p:nvSpPr>
          <p:cNvPr id="16" name="TextBox 16"/>
          <p:cNvSpPr txBox="1"/>
          <p:nvPr/>
        </p:nvSpPr>
        <p:spPr>
          <a:xfrm>
            <a:off x="3785445" y="8969401"/>
            <a:ext cx="4745228" cy="903605"/>
          </a:xfrm>
          <a:prstGeom prst="rect">
            <a:avLst/>
          </a:prstGeom>
        </p:spPr>
        <p:txBody>
          <a:bodyPr lIns="0" tIns="0" rIns="0" bIns="0" rtlCol="0" anchor="t">
            <a:spAutoFit/>
          </a:bodyPr>
          <a:lstStyle/>
          <a:p>
            <a:pPr algn="ctr">
              <a:lnSpc>
                <a:spcPts val="7419"/>
              </a:lnSpc>
            </a:pPr>
            <a:r>
              <a:rPr lang="en-US" sz="5299" spc="105">
                <a:solidFill>
                  <a:srgbClr val="FFFFFF"/>
                </a:solidFill>
                <a:latin typeface="Petel"/>
                <a:ea typeface="Petel"/>
                <a:cs typeface="Petel"/>
                <a:sym typeface="Petel"/>
              </a:rPr>
              <a:t>90,000$</a:t>
            </a:r>
          </a:p>
        </p:txBody>
      </p:sp>
      <p:sp>
        <p:nvSpPr>
          <p:cNvPr id="17" name="TextBox 17"/>
          <p:cNvSpPr txBox="1"/>
          <p:nvPr/>
        </p:nvSpPr>
        <p:spPr>
          <a:xfrm>
            <a:off x="9954211" y="8969401"/>
            <a:ext cx="4745228" cy="903605"/>
          </a:xfrm>
          <a:prstGeom prst="rect">
            <a:avLst/>
          </a:prstGeom>
        </p:spPr>
        <p:txBody>
          <a:bodyPr lIns="0" tIns="0" rIns="0" bIns="0" rtlCol="0" anchor="t">
            <a:spAutoFit/>
          </a:bodyPr>
          <a:lstStyle/>
          <a:p>
            <a:pPr algn="ctr">
              <a:lnSpc>
                <a:spcPts val="7419"/>
              </a:lnSpc>
            </a:pPr>
            <a:r>
              <a:rPr lang="en-US" sz="5299" spc="105">
                <a:solidFill>
                  <a:srgbClr val="FFFFFF"/>
                </a:solidFill>
                <a:latin typeface="Petel"/>
                <a:ea typeface="Petel"/>
                <a:cs typeface="Petel"/>
                <a:sym typeface="Petel"/>
              </a:rPr>
              <a:t>150,000$</a:t>
            </a:r>
          </a:p>
        </p:txBody>
      </p:sp>
      <p:sp>
        <p:nvSpPr>
          <p:cNvPr id="18" name="TextBox 18"/>
          <p:cNvSpPr txBox="1"/>
          <p:nvPr/>
        </p:nvSpPr>
        <p:spPr>
          <a:xfrm>
            <a:off x="3135906" y="1741884"/>
            <a:ext cx="12016183" cy="936625"/>
          </a:xfrm>
          <a:prstGeom prst="rect">
            <a:avLst/>
          </a:prstGeom>
        </p:spPr>
        <p:txBody>
          <a:bodyPr lIns="0" tIns="0" rIns="0" bIns="0" rtlCol="0" anchor="t">
            <a:spAutoFit/>
          </a:bodyPr>
          <a:lstStyle/>
          <a:p>
            <a:pPr algn="ctr" rtl="1">
              <a:lnSpc>
                <a:spcPts val="7699"/>
              </a:lnSpc>
            </a:pPr>
            <a:r>
              <a:rPr lang="he-IL" sz="5499" spc="192" dirty="0">
                <a:solidFill>
                  <a:srgbClr val="663D2D"/>
                </a:solidFill>
                <a:latin typeface="Petel"/>
                <a:ea typeface="Petel"/>
                <a:cs typeface="Petel"/>
                <a:sym typeface="Petel"/>
                <a:rtl/>
              </a:rPr>
              <a:t>תקציב: </a:t>
            </a:r>
            <a:r>
              <a:rPr lang="en-US" sz="5499" spc="192" dirty="0">
                <a:solidFill>
                  <a:srgbClr val="663D2D"/>
                </a:solidFill>
                <a:latin typeface="Petel"/>
                <a:ea typeface="Petel"/>
                <a:cs typeface="Petel"/>
                <a:sym typeface="Petel"/>
              </a:rPr>
              <a:t>250,000</a:t>
            </a:r>
            <a:r>
              <a:rPr lang="ar-EG" sz="5499" spc="192" dirty="0">
                <a:solidFill>
                  <a:srgbClr val="663D2D"/>
                </a:solidFill>
                <a:latin typeface="Petel"/>
                <a:ea typeface="Petel"/>
                <a:cs typeface="Petel"/>
                <a:sym typeface="Petel"/>
                <a:rtl/>
              </a:rPr>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58674"/>
        </a:solidFill>
        <a:effectLst/>
      </p:bgPr>
    </p:bg>
    <p:spTree>
      <p:nvGrpSpPr>
        <p:cNvPr id="1" name=""/>
        <p:cNvGrpSpPr/>
        <p:nvPr/>
      </p:nvGrpSpPr>
      <p:grpSpPr>
        <a:xfrm>
          <a:off x="0" y="0"/>
          <a:ext cx="0" cy="0"/>
          <a:chOff x="0" y="0"/>
          <a:chExt cx="0" cy="0"/>
        </a:xfrm>
      </p:grpSpPr>
      <p:grpSp>
        <p:nvGrpSpPr>
          <p:cNvPr id="2" name="Group 2"/>
          <p:cNvGrpSpPr/>
          <p:nvPr/>
        </p:nvGrpSpPr>
        <p:grpSpPr>
          <a:xfrm>
            <a:off x="0" y="772410"/>
            <a:ext cx="18288000" cy="1783932"/>
            <a:chOff x="0" y="0"/>
            <a:chExt cx="4816593" cy="469842"/>
          </a:xfrm>
        </p:grpSpPr>
        <p:sp>
          <p:nvSpPr>
            <p:cNvPr id="3" name="Freeform 3"/>
            <p:cNvSpPr/>
            <p:nvPr/>
          </p:nvSpPr>
          <p:spPr>
            <a:xfrm>
              <a:off x="0" y="0"/>
              <a:ext cx="4816592" cy="469842"/>
            </a:xfrm>
            <a:custGeom>
              <a:avLst/>
              <a:gdLst/>
              <a:ahLst/>
              <a:cxnLst/>
              <a:rect l="l" t="t" r="r" b="b"/>
              <a:pathLst>
                <a:path w="4816592" h="469842">
                  <a:moveTo>
                    <a:pt x="0" y="0"/>
                  </a:moveTo>
                  <a:lnTo>
                    <a:pt x="4816592" y="0"/>
                  </a:lnTo>
                  <a:lnTo>
                    <a:pt x="4816592" y="469842"/>
                  </a:lnTo>
                  <a:lnTo>
                    <a:pt x="0" y="469842"/>
                  </a:lnTo>
                  <a:close/>
                </a:path>
              </a:pathLst>
            </a:custGeom>
            <a:solidFill>
              <a:srgbClr val="FFE5DB"/>
            </a:solidFill>
          </p:spPr>
        </p:sp>
        <p:sp>
          <p:nvSpPr>
            <p:cNvPr id="4" name="TextBox 4"/>
            <p:cNvSpPr txBox="1"/>
            <p:nvPr/>
          </p:nvSpPr>
          <p:spPr>
            <a:xfrm>
              <a:off x="0" y="-38100"/>
              <a:ext cx="4816593" cy="507942"/>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284702" y="929679"/>
            <a:ext cx="1487995" cy="1469396"/>
          </a:xfrm>
          <a:custGeom>
            <a:avLst/>
            <a:gdLst/>
            <a:ahLst/>
            <a:cxnLst/>
            <a:rect l="l" t="t" r="r" b="b"/>
            <a:pathLst>
              <a:path w="1487995" h="1469396">
                <a:moveTo>
                  <a:pt x="0" y="0"/>
                </a:moveTo>
                <a:lnTo>
                  <a:pt x="1487996" y="0"/>
                </a:lnTo>
                <a:lnTo>
                  <a:pt x="1487996" y="1469395"/>
                </a:lnTo>
                <a:lnTo>
                  <a:pt x="0" y="14693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6511957" y="929679"/>
            <a:ext cx="1487995" cy="1469396"/>
          </a:xfrm>
          <a:custGeom>
            <a:avLst/>
            <a:gdLst/>
            <a:ahLst/>
            <a:cxnLst/>
            <a:rect l="l" t="t" r="r" b="b"/>
            <a:pathLst>
              <a:path w="1487995" h="1469396">
                <a:moveTo>
                  <a:pt x="0" y="0"/>
                </a:moveTo>
                <a:lnTo>
                  <a:pt x="1487995" y="0"/>
                </a:lnTo>
                <a:lnTo>
                  <a:pt x="1487995" y="1469395"/>
                </a:lnTo>
                <a:lnTo>
                  <a:pt x="0" y="14693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3172306" y="710604"/>
            <a:ext cx="12709836" cy="1908818"/>
          </a:xfrm>
          <a:prstGeom prst="rect">
            <a:avLst/>
          </a:prstGeom>
        </p:spPr>
        <p:txBody>
          <a:bodyPr lIns="0" tIns="0" rIns="0" bIns="0" rtlCol="0" anchor="t">
            <a:spAutoFit/>
          </a:bodyPr>
          <a:lstStyle/>
          <a:p>
            <a:pPr algn="ctr" rtl="1">
              <a:lnSpc>
                <a:spcPts val="15539"/>
              </a:lnSpc>
            </a:pPr>
            <a:r>
              <a:rPr lang="he-IL" sz="11099" b="1" spc="388">
                <a:solidFill>
                  <a:srgbClr val="663D2D"/>
                </a:solidFill>
                <a:latin typeface="Petel Bold"/>
                <a:ea typeface="Petel Bold"/>
                <a:cs typeface="Petel Bold"/>
                <a:sym typeface="Petel Bold"/>
                <a:rtl/>
              </a:rPr>
              <a:t>למה בחרנו בחלופות אלו?</a:t>
            </a:r>
          </a:p>
        </p:txBody>
      </p:sp>
      <p:grpSp>
        <p:nvGrpSpPr>
          <p:cNvPr id="8" name="Group 8"/>
          <p:cNvGrpSpPr/>
          <p:nvPr/>
        </p:nvGrpSpPr>
        <p:grpSpPr>
          <a:xfrm>
            <a:off x="604509" y="3184884"/>
            <a:ext cx="17078981" cy="6591253"/>
            <a:chOff x="0" y="0"/>
            <a:chExt cx="4438879" cy="1713087"/>
          </a:xfrm>
        </p:grpSpPr>
        <p:sp>
          <p:nvSpPr>
            <p:cNvPr id="9" name="Freeform 9"/>
            <p:cNvSpPr/>
            <p:nvPr/>
          </p:nvSpPr>
          <p:spPr>
            <a:xfrm>
              <a:off x="0" y="0"/>
              <a:ext cx="4438879" cy="1713087"/>
            </a:xfrm>
            <a:custGeom>
              <a:avLst/>
              <a:gdLst/>
              <a:ahLst/>
              <a:cxnLst/>
              <a:rect l="l" t="t" r="r" b="b"/>
              <a:pathLst>
                <a:path w="4438879" h="1713087">
                  <a:moveTo>
                    <a:pt x="25385" y="0"/>
                  </a:moveTo>
                  <a:lnTo>
                    <a:pt x="4413494" y="0"/>
                  </a:lnTo>
                  <a:cubicBezTo>
                    <a:pt x="4420227" y="0"/>
                    <a:pt x="4426683" y="2674"/>
                    <a:pt x="4431444" y="7435"/>
                  </a:cubicBezTo>
                  <a:cubicBezTo>
                    <a:pt x="4436204" y="12196"/>
                    <a:pt x="4438879" y="18652"/>
                    <a:pt x="4438879" y="25385"/>
                  </a:cubicBezTo>
                  <a:lnTo>
                    <a:pt x="4438879" y="1687702"/>
                  </a:lnTo>
                  <a:cubicBezTo>
                    <a:pt x="4438879" y="1701722"/>
                    <a:pt x="4427514" y="1713087"/>
                    <a:pt x="4413494" y="1713087"/>
                  </a:cubicBezTo>
                  <a:lnTo>
                    <a:pt x="25385" y="1713087"/>
                  </a:lnTo>
                  <a:cubicBezTo>
                    <a:pt x="18652" y="1713087"/>
                    <a:pt x="12196" y="1710412"/>
                    <a:pt x="7435" y="1705652"/>
                  </a:cubicBezTo>
                  <a:cubicBezTo>
                    <a:pt x="2674" y="1700891"/>
                    <a:pt x="0" y="1694434"/>
                    <a:pt x="0" y="1687702"/>
                  </a:cubicBezTo>
                  <a:lnTo>
                    <a:pt x="0" y="25385"/>
                  </a:lnTo>
                  <a:cubicBezTo>
                    <a:pt x="0" y="11365"/>
                    <a:pt x="11365" y="0"/>
                    <a:pt x="25385" y="0"/>
                  </a:cubicBezTo>
                  <a:close/>
                </a:path>
              </a:pathLst>
            </a:custGeom>
            <a:solidFill>
              <a:srgbClr val="FFE5DB"/>
            </a:solidFill>
            <a:ln w="104775" cap="rnd">
              <a:solidFill>
                <a:srgbClr val="FFFFFF"/>
              </a:solidFill>
              <a:prstDash val="solid"/>
              <a:round/>
            </a:ln>
          </p:spPr>
        </p:sp>
        <p:sp>
          <p:nvSpPr>
            <p:cNvPr id="10" name="TextBox 10"/>
            <p:cNvSpPr txBox="1"/>
            <p:nvPr/>
          </p:nvSpPr>
          <p:spPr>
            <a:xfrm>
              <a:off x="0" y="-38100"/>
              <a:ext cx="4438879" cy="1751187"/>
            </a:xfrm>
            <a:prstGeom prst="rect">
              <a:avLst/>
            </a:prstGeom>
          </p:spPr>
          <p:txBody>
            <a:bodyPr lIns="50800" tIns="50800" rIns="50800" bIns="50800" rtlCol="0" anchor="ctr"/>
            <a:lstStyle/>
            <a:p>
              <a:pPr algn="ctr">
                <a:lnSpc>
                  <a:spcPts val="2923"/>
                </a:lnSpc>
              </a:pPr>
              <a:endParaRPr/>
            </a:p>
          </p:txBody>
        </p:sp>
      </p:grpSp>
      <p:sp>
        <p:nvSpPr>
          <p:cNvPr id="11" name="TextBox 11"/>
          <p:cNvSpPr txBox="1"/>
          <p:nvPr/>
        </p:nvSpPr>
        <p:spPr>
          <a:xfrm>
            <a:off x="1016331" y="3273443"/>
            <a:ext cx="16239624" cy="6309361"/>
          </a:xfrm>
          <a:prstGeom prst="rect">
            <a:avLst/>
          </a:prstGeom>
        </p:spPr>
        <p:txBody>
          <a:bodyPr lIns="0" tIns="0" rIns="0" bIns="0" rtlCol="0" anchor="t">
            <a:spAutoFit/>
          </a:bodyPr>
          <a:lstStyle/>
          <a:p>
            <a:pPr algn="ctr" rtl="1">
              <a:lnSpc>
                <a:spcPts val="7139"/>
              </a:lnSpc>
            </a:pPr>
            <a:r>
              <a:rPr lang="he-IL" sz="5099" spc="178">
                <a:solidFill>
                  <a:srgbClr val="663D2D"/>
                </a:solidFill>
                <a:latin typeface="Petel"/>
                <a:ea typeface="Petel"/>
                <a:cs typeface="Petel"/>
                <a:sym typeface="Petel"/>
                <a:rtl/>
              </a:rPr>
              <a:t>המלון לא היה מאוכלס. מדוע?  </a:t>
            </a:r>
          </a:p>
          <a:p>
            <a:pPr algn="ctr" rtl="1">
              <a:lnSpc>
                <a:spcPts val="7139"/>
              </a:lnSpc>
            </a:pPr>
            <a:r>
              <a:rPr lang="he-IL" sz="5099" spc="178">
                <a:solidFill>
                  <a:srgbClr val="663D2D"/>
                </a:solidFill>
                <a:latin typeface="Petel"/>
                <a:ea typeface="Petel"/>
                <a:cs typeface="Petel"/>
                <a:sym typeface="Petel"/>
                <a:rtl/>
              </a:rPr>
              <a:t>המלון היה בשיפוצים תקופה ממושכת ולכן, חשוב לו מאוד הרושם הראשוני של הלקוחות ברגע הגעתם. לכן, החלטנו להתמקד בזמן השירות בקבלה. המלון השקיע סכומים גבוהים של כסף עקב השיפוצים, ולכן הנהלת המלון רוצה להגדיל הכנסות ככל שניתן. כלומר, נרצה שלקוחות הבר יחכו כמה שפחות בתור, על מנת שבסופו של דבר ירכשו אוכל או שתייה בבר, כי אחרת, ינטשו את התור עקב זמן המתנה רב.</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E5DB"/>
        </a:solidFill>
        <a:effectLst/>
      </p:bgPr>
    </p:bg>
    <p:spTree>
      <p:nvGrpSpPr>
        <p:cNvPr id="1" name=""/>
        <p:cNvGrpSpPr/>
        <p:nvPr/>
      </p:nvGrpSpPr>
      <p:grpSpPr>
        <a:xfrm>
          <a:off x="0" y="0"/>
          <a:ext cx="0" cy="0"/>
          <a:chOff x="0" y="0"/>
          <a:chExt cx="0" cy="0"/>
        </a:xfrm>
      </p:grpSpPr>
      <p:grpSp>
        <p:nvGrpSpPr>
          <p:cNvPr id="2" name="Group 2"/>
          <p:cNvGrpSpPr/>
          <p:nvPr/>
        </p:nvGrpSpPr>
        <p:grpSpPr>
          <a:xfrm>
            <a:off x="0" y="810486"/>
            <a:ext cx="18288000" cy="1783932"/>
            <a:chOff x="0" y="0"/>
            <a:chExt cx="4816593" cy="469842"/>
          </a:xfrm>
        </p:grpSpPr>
        <p:sp>
          <p:nvSpPr>
            <p:cNvPr id="3" name="Freeform 3"/>
            <p:cNvSpPr/>
            <p:nvPr/>
          </p:nvSpPr>
          <p:spPr>
            <a:xfrm>
              <a:off x="0" y="0"/>
              <a:ext cx="4816592" cy="469842"/>
            </a:xfrm>
            <a:custGeom>
              <a:avLst/>
              <a:gdLst/>
              <a:ahLst/>
              <a:cxnLst/>
              <a:rect l="l" t="t" r="r" b="b"/>
              <a:pathLst>
                <a:path w="4816592" h="469842">
                  <a:moveTo>
                    <a:pt x="0" y="0"/>
                  </a:moveTo>
                  <a:lnTo>
                    <a:pt x="4816592" y="0"/>
                  </a:lnTo>
                  <a:lnTo>
                    <a:pt x="4816592" y="469842"/>
                  </a:lnTo>
                  <a:lnTo>
                    <a:pt x="0" y="469842"/>
                  </a:lnTo>
                  <a:close/>
                </a:path>
              </a:pathLst>
            </a:custGeom>
            <a:solidFill>
              <a:srgbClr val="B58674"/>
            </a:solidFill>
          </p:spPr>
        </p:sp>
        <p:sp>
          <p:nvSpPr>
            <p:cNvPr id="4" name="TextBox 4"/>
            <p:cNvSpPr txBox="1"/>
            <p:nvPr/>
          </p:nvSpPr>
          <p:spPr>
            <a:xfrm>
              <a:off x="0" y="-38100"/>
              <a:ext cx="4816593" cy="507942"/>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252829" y="2980860"/>
            <a:ext cx="8640600" cy="5843206"/>
          </a:xfrm>
          <a:custGeom>
            <a:avLst/>
            <a:gdLst/>
            <a:ahLst/>
            <a:cxnLst/>
            <a:rect l="l" t="t" r="r" b="b"/>
            <a:pathLst>
              <a:path w="8640600" h="5843206">
                <a:moveTo>
                  <a:pt x="0" y="0"/>
                </a:moveTo>
                <a:lnTo>
                  <a:pt x="8640600" y="0"/>
                </a:lnTo>
                <a:lnTo>
                  <a:pt x="8640600" y="5843206"/>
                </a:lnTo>
                <a:lnTo>
                  <a:pt x="0" y="5843206"/>
                </a:lnTo>
                <a:lnTo>
                  <a:pt x="0" y="0"/>
                </a:lnTo>
                <a:close/>
              </a:path>
            </a:pathLst>
          </a:custGeom>
          <a:blipFill>
            <a:blip r:embed="rId2"/>
            <a:stretch>
              <a:fillRect/>
            </a:stretch>
          </a:blipFill>
          <a:ln w="19050" cap="rnd">
            <a:solidFill>
              <a:srgbClr val="000000"/>
            </a:solidFill>
            <a:prstDash val="solid"/>
            <a:round/>
          </a:ln>
        </p:spPr>
      </p:sp>
      <p:sp>
        <p:nvSpPr>
          <p:cNvPr id="6" name="Freeform 6"/>
          <p:cNvSpPr/>
          <p:nvPr/>
        </p:nvSpPr>
        <p:spPr>
          <a:xfrm>
            <a:off x="9406890" y="2952365"/>
            <a:ext cx="8324793" cy="5900197"/>
          </a:xfrm>
          <a:custGeom>
            <a:avLst/>
            <a:gdLst/>
            <a:ahLst/>
            <a:cxnLst/>
            <a:rect l="l" t="t" r="r" b="b"/>
            <a:pathLst>
              <a:path w="8324793" h="5900197">
                <a:moveTo>
                  <a:pt x="0" y="0"/>
                </a:moveTo>
                <a:lnTo>
                  <a:pt x="8324793" y="0"/>
                </a:lnTo>
                <a:lnTo>
                  <a:pt x="8324793" y="5900197"/>
                </a:lnTo>
                <a:lnTo>
                  <a:pt x="0" y="5900197"/>
                </a:lnTo>
                <a:lnTo>
                  <a:pt x="0" y="0"/>
                </a:lnTo>
                <a:close/>
              </a:path>
            </a:pathLst>
          </a:custGeom>
          <a:blipFill>
            <a:blip r:embed="rId3"/>
            <a:stretch>
              <a:fillRect/>
            </a:stretch>
          </a:blipFill>
          <a:ln w="19050" cap="rnd">
            <a:solidFill>
              <a:srgbClr val="000000"/>
            </a:solidFill>
            <a:prstDash val="solid"/>
            <a:round/>
          </a:ln>
        </p:spPr>
      </p:sp>
      <p:sp>
        <p:nvSpPr>
          <p:cNvPr id="7" name="TextBox 7"/>
          <p:cNvSpPr txBox="1"/>
          <p:nvPr/>
        </p:nvSpPr>
        <p:spPr>
          <a:xfrm>
            <a:off x="2999712" y="828675"/>
            <a:ext cx="12814356" cy="1717676"/>
          </a:xfrm>
          <a:prstGeom prst="rect">
            <a:avLst/>
          </a:prstGeom>
        </p:spPr>
        <p:txBody>
          <a:bodyPr lIns="0" tIns="0" rIns="0" bIns="0" rtlCol="0" anchor="t">
            <a:spAutoFit/>
          </a:bodyPr>
          <a:lstStyle/>
          <a:p>
            <a:pPr algn="ctr" rtl="1">
              <a:lnSpc>
                <a:spcPts val="13999"/>
              </a:lnSpc>
            </a:pPr>
            <a:r>
              <a:rPr lang="he-IL" sz="9999" b="1" spc="349">
                <a:solidFill>
                  <a:srgbClr val="FFFFFF"/>
                </a:solidFill>
                <a:latin typeface="Petel Bold"/>
                <a:ea typeface="Petel Bold"/>
                <a:cs typeface="Petel Bold"/>
                <a:sym typeface="Petel Bold"/>
                <a:rtl/>
              </a:rPr>
              <a:t>זמן חימום תחת החלופות </a:t>
            </a:r>
          </a:p>
        </p:txBody>
      </p:sp>
      <p:sp>
        <p:nvSpPr>
          <p:cNvPr id="8" name="TextBox 8"/>
          <p:cNvSpPr txBox="1"/>
          <p:nvPr/>
        </p:nvSpPr>
        <p:spPr>
          <a:xfrm>
            <a:off x="2486250" y="9096208"/>
            <a:ext cx="12814356" cy="873125"/>
          </a:xfrm>
          <a:prstGeom prst="rect">
            <a:avLst/>
          </a:prstGeom>
        </p:spPr>
        <p:txBody>
          <a:bodyPr lIns="0" tIns="0" rIns="0" bIns="0" rtlCol="0" anchor="t">
            <a:spAutoFit/>
          </a:bodyPr>
          <a:lstStyle/>
          <a:p>
            <a:pPr algn="ctr" rtl="1">
              <a:lnSpc>
                <a:spcPts val="7000"/>
              </a:lnSpc>
            </a:pPr>
            <a:r>
              <a:rPr lang="he-IL" sz="5000" spc="175">
                <a:solidFill>
                  <a:srgbClr val="B58674"/>
                </a:solidFill>
                <a:latin typeface="Petel"/>
                <a:ea typeface="Petel"/>
                <a:cs typeface="Petel"/>
                <a:sym typeface="Petel"/>
                <a:rtl/>
              </a:rPr>
              <a:t>זמן חימום מקסימלי גם כאן - </a:t>
            </a:r>
            <a:r>
              <a:rPr lang="en-US" sz="5000" spc="175">
                <a:solidFill>
                  <a:srgbClr val="B58674"/>
                </a:solidFill>
                <a:latin typeface="Petel"/>
                <a:ea typeface="Petel"/>
                <a:cs typeface="Petel"/>
                <a:sym typeface="Petel"/>
              </a:rPr>
              <a:t>20</a:t>
            </a:r>
            <a:r>
              <a:rPr lang="he-IL" sz="5000" spc="175">
                <a:solidFill>
                  <a:srgbClr val="B58674"/>
                </a:solidFill>
                <a:latin typeface="Petel"/>
                <a:ea typeface="Petel"/>
                <a:cs typeface="Petel"/>
                <a:sym typeface="Petel"/>
                <a:rtl/>
              </a:rPr>
              <a:t> ימים</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442</Words>
  <Application>Microsoft Office PowerPoint</Application>
  <PresentationFormat>מותאם אישית</PresentationFormat>
  <Paragraphs>82</Paragraphs>
  <Slides>13</Slides>
  <Notes>0</Notes>
  <HiddenSlides>0</HiddenSlides>
  <MMClips>0</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13</vt:i4>
      </vt:variant>
    </vt:vector>
  </HeadingPairs>
  <TitlesOfParts>
    <vt:vector size="22" baseType="lpstr">
      <vt:lpstr>Petel</vt:lpstr>
      <vt:lpstr>Gveret Levin</vt:lpstr>
      <vt:lpstr>Petel Bold</vt:lpstr>
      <vt:lpstr>Black Mango Bold</vt:lpstr>
      <vt:lpstr>Open Sans</vt:lpstr>
      <vt:lpstr>KtavYadCLM Bold</vt:lpstr>
      <vt:lpstr>Arial</vt:lpstr>
      <vt:lpstr>Calibri</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SIMULATION</dc:title>
  <cp:lastModifiedBy>Shmuel Malikov</cp:lastModifiedBy>
  <cp:revision>3</cp:revision>
  <dcterms:created xsi:type="dcterms:W3CDTF">2006-08-16T00:00:00Z</dcterms:created>
  <dcterms:modified xsi:type="dcterms:W3CDTF">2025-01-23T07:24:48Z</dcterms:modified>
  <dc:identifier>DAGcvn6jW20</dc:identifier>
</cp:coreProperties>
</file>

<file path=docProps/thumbnail.jpeg>
</file>